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076138293" r:id="rId4"/>
    <p:sldId id="2076138296" r:id="rId5"/>
    <p:sldId id="263" r:id="rId6"/>
    <p:sldId id="257" r:id="rId7"/>
    <p:sldId id="258" r:id="rId8"/>
    <p:sldId id="265" r:id="rId9"/>
    <p:sldId id="267" r:id="rId10"/>
    <p:sldId id="268" r:id="rId11"/>
    <p:sldId id="269" r:id="rId12"/>
    <p:sldId id="283" r:id="rId13"/>
    <p:sldId id="270" r:id="rId14"/>
    <p:sldId id="284" r:id="rId15"/>
    <p:sldId id="271" r:id="rId16"/>
    <p:sldId id="272" r:id="rId17"/>
    <p:sldId id="273" r:id="rId18"/>
    <p:sldId id="274" r:id="rId19"/>
    <p:sldId id="275" r:id="rId20"/>
    <p:sldId id="259" r:id="rId21"/>
    <p:sldId id="277" r:id="rId22"/>
    <p:sldId id="276" r:id="rId23"/>
    <p:sldId id="282" r:id="rId24"/>
    <p:sldId id="281" r:id="rId25"/>
    <p:sldId id="286" r:id="rId26"/>
    <p:sldId id="285" r:id="rId27"/>
    <p:sldId id="279" r:id="rId28"/>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265AA1-84E0-402A-A666-6BB896F8F236}" v="3" dt="2023-03-06T05:30:46.8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041" autoAdjust="0"/>
    <p:restoredTop sz="94660"/>
  </p:normalViewPr>
  <p:slideViewPr>
    <p:cSldViewPr snapToGrid="0">
      <p:cViewPr varScale="1">
        <p:scale>
          <a:sx n="100" d="100"/>
          <a:sy n="100" d="100"/>
        </p:scale>
        <p:origin x="45" y="2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 Id="rId8"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8.jp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2.xml"/><Relationship Id="rId4" Type="http://schemas.openxmlformats.org/officeDocument/2006/relationships/image" Target="../media/image24.jp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2.xml"/><Relationship Id="rId5" Type="http://schemas.openxmlformats.org/officeDocument/2006/relationships/image" Target="../media/image28.jpg"/><Relationship Id="rId4" Type="http://schemas.openxmlformats.org/officeDocument/2006/relationships/image" Target="../media/image27.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2.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8.jp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2.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44DA1-13E4-5EB5-FB4D-5E7C4203FA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K"/>
          </a:p>
        </p:txBody>
      </p:sp>
      <p:sp>
        <p:nvSpPr>
          <p:cNvPr id="3" name="Subtitle 2">
            <a:extLst>
              <a:ext uri="{FF2B5EF4-FFF2-40B4-BE49-F238E27FC236}">
                <a16:creationId xmlns:a16="http://schemas.microsoft.com/office/drawing/2014/main" id="{E4FB1853-2978-DCB4-4FE3-EBB0563403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K"/>
          </a:p>
        </p:txBody>
      </p:sp>
      <p:sp>
        <p:nvSpPr>
          <p:cNvPr id="4" name="Date Placeholder 3">
            <a:extLst>
              <a:ext uri="{FF2B5EF4-FFF2-40B4-BE49-F238E27FC236}">
                <a16:creationId xmlns:a16="http://schemas.microsoft.com/office/drawing/2014/main" id="{0EEA6FB7-A0E1-57D6-76BC-BCD3656E4498}"/>
              </a:ext>
            </a:extLst>
          </p:cNvPr>
          <p:cNvSpPr>
            <a:spLocks noGrp="1"/>
          </p:cNvSpPr>
          <p:nvPr>
            <p:ph type="dt" sz="half" idx="10"/>
          </p:nvPr>
        </p:nvSpPr>
        <p:spPr/>
        <p:txBody>
          <a:bodyPr/>
          <a:lstStyle/>
          <a:p>
            <a:fld id="{A0223717-27CD-4A7D-85A3-ACA5ECC3924F}" type="datetimeFigureOut">
              <a:rPr lang="en-DK" smtClean="0"/>
              <a:t>07/03/2023</a:t>
            </a:fld>
            <a:endParaRPr lang="en-DK"/>
          </a:p>
        </p:txBody>
      </p:sp>
      <p:sp>
        <p:nvSpPr>
          <p:cNvPr id="5" name="Footer Placeholder 4">
            <a:extLst>
              <a:ext uri="{FF2B5EF4-FFF2-40B4-BE49-F238E27FC236}">
                <a16:creationId xmlns:a16="http://schemas.microsoft.com/office/drawing/2014/main" id="{A4B67294-ADB9-5B34-4DF9-97CE882E2DE5}"/>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AE2AE885-09F6-CC8C-DBAD-67F04406E7AF}"/>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2535796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F98EB-F942-3645-F9BE-C0B2F4F51456}"/>
              </a:ext>
            </a:extLst>
          </p:cNvPr>
          <p:cNvSpPr>
            <a:spLocks noGrp="1"/>
          </p:cNvSpPr>
          <p:nvPr>
            <p:ph type="title"/>
          </p:nvPr>
        </p:nvSpPr>
        <p:spPr/>
        <p:txBody>
          <a:bodyPr/>
          <a:lstStyle/>
          <a:p>
            <a:r>
              <a:rPr lang="en-US"/>
              <a:t>Click to edit Master title style</a:t>
            </a:r>
            <a:endParaRPr lang="en-DK"/>
          </a:p>
        </p:txBody>
      </p:sp>
      <p:sp>
        <p:nvSpPr>
          <p:cNvPr id="3" name="Vertical Text Placeholder 2">
            <a:extLst>
              <a:ext uri="{FF2B5EF4-FFF2-40B4-BE49-F238E27FC236}">
                <a16:creationId xmlns:a16="http://schemas.microsoft.com/office/drawing/2014/main" id="{56FFF638-BDE2-7D56-85F0-D75DCB516C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37D11C78-5FCF-5F17-A97A-38E8ED6BC8AD}"/>
              </a:ext>
            </a:extLst>
          </p:cNvPr>
          <p:cNvSpPr>
            <a:spLocks noGrp="1"/>
          </p:cNvSpPr>
          <p:nvPr>
            <p:ph type="dt" sz="half" idx="10"/>
          </p:nvPr>
        </p:nvSpPr>
        <p:spPr/>
        <p:txBody>
          <a:bodyPr/>
          <a:lstStyle/>
          <a:p>
            <a:fld id="{A0223717-27CD-4A7D-85A3-ACA5ECC3924F}" type="datetimeFigureOut">
              <a:rPr lang="en-DK" smtClean="0"/>
              <a:t>07/03/2023</a:t>
            </a:fld>
            <a:endParaRPr lang="en-DK"/>
          </a:p>
        </p:txBody>
      </p:sp>
      <p:sp>
        <p:nvSpPr>
          <p:cNvPr id="5" name="Footer Placeholder 4">
            <a:extLst>
              <a:ext uri="{FF2B5EF4-FFF2-40B4-BE49-F238E27FC236}">
                <a16:creationId xmlns:a16="http://schemas.microsoft.com/office/drawing/2014/main" id="{0CEA5F83-18A0-0C5A-D089-84F3E3A3561E}"/>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E45D4B13-37B5-19E5-3D24-DCD56B431C88}"/>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2521170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1B1BB6-D672-441A-72E6-64B0A6802BE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K"/>
          </a:p>
        </p:txBody>
      </p:sp>
      <p:sp>
        <p:nvSpPr>
          <p:cNvPr id="3" name="Vertical Text Placeholder 2">
            <a:extLst>
              <a:ext uri="{FF2B5EF4-FFF2-40B4-BE49-F238E27FC236}">
                <a16:creationId xmlns:a16="http://schemas.microsoft.com/office/drawing/2014/main" id="{D06D7490-5D45-35C8-C101-D33DA56746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1635BFE9-29FD-DADD-3C9D-A81E80472D9F}"/>
              </a:ext>
            </a:extLst>
          </p:cNvPr>
          <p:cNvSpPr>
            <a:spLocks noGrp="1"/>
          </p:cNvSpPr>
          <p:nvPr>
            <p:ph type="dt" sz="half" idx="10"/>
          </p:nvPr>
        </p:nvSpPr>
        <p:spPr/>
        <p:txBody>
          <a:bodyPr/>
          <a:lstStyle/>
          <a:p>
            <a:fld id="{A0223717-27CD-4A7D-85A3-ACA5ECC3924F}" type="datetimeFigureOut">
              <a:rPr lang="en-DK" smtClean="0"/>
              <a:t>07/03/2023</a:t>
            </a:fld>
            <a:endParaRPr lang="en-DK"/>
          </a:p>
        </p:txBody>
      </p:sp>
      <p:sp>
        <p:nvSpPr>
          <p:cNvPr id="5" name="Footer Placeholder 4">
            <a:extLst>
              <a:ext uri="{FF2B5EF4-FFF2-40B4-BE49-F238E27FC236}">
                <a16:creationId xmlns:a16="http://schemas.microsoft.com/office/drawing/2014/main" id="{97C3F01A-7EE2-4871-6097-5F92ED2F32D7}"/>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05CA2424-6A40-F8D7-7583-B0F7CB47586F}"/>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15989572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885021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9532748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7830006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9841028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1647437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481943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19069863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11162504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E65C4-E8CF-BDB1-A060-424A8672799F}"/>
              </a:ext>
            </a:extLst>
          </p:cNvPr>
          <p:cNvSpPr>
            <a:spLocks noGrp="1"/>
          </p:cNvSpPr>
          <p:nvPr>
            <p:ph type="title"/>
          </p:nvPr>
        </p:nvSpPr>
        <p:spPr/>
        <p:txBody>
          <a:bodyPr/>
          <a:lstStyle/>
          <a:p>
            <a:r>
              <a:rPr lang="en-US"/>
              <a:t>Click to edit Master title style</a:t>
            </a:r>
            <a:endParaRPr lang="en-DK"/>
          </a:p>
        </p:txBody>
      </p:sp>
      <p:sp>
        <p:nvSpPr>
          <p:cNvPr id="3" name="Content Placeholder 2">
            <a:extLst>
              <a:ext uri="{FF2B5EF4-FFF2-40B4-BE49-F238E27FC236}">
                <a16:creationId xmlns:a16="http://schemas.microsoft.com/office/drawing/2014/main" id="{0DC3BDDB-0B5F-E7D5-D463-6B8A098D62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E7F2C504-5CED-B17F-4FBB-70377E663E5A}"/>
              </a:ext>
            </a:extLst>
          </p:cNvPr>
          <p:cNvSpPr>
            <a:spLocks noGrp="1"/>
          </p:cNvSpPr>
          <p:nvPr>
            <p:ph type="dt" sz="half" idx="10"/>
          </p:nvPr>
        </p:nvSpPr>
        <p:spPr/>
        <p:txBody>
          <a:bodyPr/>
          <a:lstStyle/>
          <a:p>
            <a:fld id="{A0223717-27CD-4A7D-85A3-ACA5ECC3924F}" type="datetimeFigureOut">
              <a:rPr lang="en-DK" smtClean="0"/>
              <a:t>07/03/2023</a:t>
            </a:fld>
            <a:endParaRPr lang="en-DK"/>
          </a:p>
        </p:txBody>
      </p:sp>
      <p:sp>
        <p:nvSpPr>
          <p:cNvPr id="5" name="Footer Placeholder 4">
            <a:extLst>
              <a:ext uri="{FF2B5EF4-FFF2-40B4-BE49-F238E27FC236}">
                <a16:creationId xmlns:a16="http://schemas.microsoft.com/office/drawing/2014/main" id="{8556731E-0365-7B13-194C-50C0C2EBD490}"/>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4C0086F9-A594-C059-CC4C-2EC3DEE7FD75}"/>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16424060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0079886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3582081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dirty="0"/>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28877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271457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92704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19735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176943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41371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44478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39513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28589-308F-1590-51A2-FB300928E0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K"/>
          </a:p>
        </p:txBody>
      </p:sp>
      <p:sp>
        <p:nvSpPr>
          <p:cNvPr id="3" name="Text Placeholder 2">
            <a:extLst>
              <a:ext uri="{FF2B5EF4-FFF2-40B4-BE49-F238E27FC236}">
                <a16:creationId xmlns:a16="http://schemas.microsoft.com/office/drawing/2014/main" id="{D4730476-055D-B5CC-A234-C007323CE8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9528E1-6843-47FE-E30B-9E2D1387EF82}"/>
              </a:ext>
            </a:extLst>
          </p:cNvPr>
          <p:cNvSpPr>
            <a:spLocks noGrp="1"/>
          </p:cNvSpPr>
          <p:nvPr>
            <p:ph type="dt" sz="half" idx="10"/>
          </p:nvPr>
        </p:nvSpPr>
        <p:spPr/>
        <p:txBody>
          <a:bodyPr/>
          <a:lstStyle/>
          <a:p>
            <a:fld id="{A0223717-27CD-4A7D-85A3-ACA5ECC3924F}" type="datetimeFigureOut">
              <a:rPr lang="en-DK" smtClean="0"/>
              <a:t>07/03/2023</a:t>
            </a:fld>
            <a:endParaRPr lang="en-DK"/>
          </a:p>
        </p:txBody>
      </p:sp>
      <p:sp>
        <p:nvSpPr>
          <p:cNvPr id="5" name="Footer Placeholder 4">
            <a:extLst>
              <a:ext uri="{FF2B5EF4-FFF2-40B4-BE49-F238E27FC236}">
                <a16:creationId xmlns:a16="http://schemas.microsoft.com/office/drawing/2014/main" id="{CB6F3B7E-2D85-E912-CAD0-521DF0E79360}"/>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F8301CCA-DB1B-907B-4D61-76465C13BB0E}"/>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29294606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585243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65499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379138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478774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18832933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140361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2784435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352423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630296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623731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2BFAB-E650-0FF3-63CB-0029338C70C6}"/>
              </a:ext>
            </a:extLst>
          </p:cNvPr>
          <p:cNvSpPr>
            <a:spLocks noGrp="1"/>
          </p:cNvSpPr>
          <p:nvPr>
            <p:ph type="title"/>
          </p:nvPr>
        </p:nvSpPr>
        <p:spPr/>
        <p:txBody>
          <a:bodyPr/>
          <a:lstStyle/>
          <a:p>
            <a:r>
              <a:rPr lang="en-US"/>
              <a:t>Click to edit Master title style</a:t>
            </a:r>
            <a:endParaRPr lang="en-DK"/>
          </a:p>
        </p:txBody>
      </p:sp>
      <p:sp>
        <p:nvSpPr>
          <p:cNvPr id="3" name="Content Placeholder 2">
            <a:extLst>
              <a:ext uri="{FF2B5EF4-FFF2-40B4-BE49-F238E27FC236}">
                <a16:creationId xmlns:a16="http://schemas.microsoft.com/office/drawing/2014/main" id="{B7E7EAE1-48F8-9182-217C-A649FD7E96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Content Placeholder 3">
            <a:extLst>
              <a:ext uri="{FF2B5EF4-FFF2-40B4-BE49-F238E27FC236}">
                <a16:creationId xmlns:a16="http://schemas.microsoft.com/office/drawing/2014/main" id="{83EBF9B4-B9B9-FDD5-521D-9E2EE57DF3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5" name="Date Placeholder 4">
            <a:extLst>
              <a:ext uri="{FF2B5EF4-FFF2-40B4-BE49-F238E27FC236}">
                <a16:creationId xmlns:a16="http://schemas.microsoft.com/office/drawing/2014/main" id="{8916F04F-FD4F-3B46-BBC4-30C1A16F0386}"/>
              </a:ext>
            </a:extLst>
          </p:cNvPr>
          <p:cNvSpPr>
            <a:spLocks noGrp="1"/>
          </p:cNvSpPr>
          <p:nvPr>
            <p:ph type="dt" sz="half" idx="10"/>
          </p:nvPr>
        </p:nvSpPr>
        <p:spPr/>
        <p:txBody>
          <a:bodyPr/>
          <a:lstStyle/>
          <a:p>
            <a:fld id="{A0223717-27CD-4A7D-85A3-ACA5ECC3924F}" type="datetimeFigureOut">
              <a:rPr lang="en-DK" smtClean="0"/>
              <a:t>07/03/2023</a:t>
            </a:fld>
            <a:endParaRPr lang="en-DK"/>
          </a:p>
        </p:txBody>
      </p:sp>
      <p:sp>
        <p:nvSpPr>
          <p:cNvPr id="6" name="Footer Placeholder 5">
            <a:extLst>
              <a:ext uri="{FF2B5EF4-FFF2-40B4-BE49-F238E27FC236}">
                <a16:creationId xmlns:a16="http://schemas.microsoft.com/office/drawing/2014/main" id="{7EA398C5-6A80-CFC9-8450-AFA7432ED7B1}"/>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C60D35D6-9FAE-D20E-0928-487B6682AC35}"/>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12777765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8321909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4287093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1127678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4165647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3010678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086903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5350452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674442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007949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703748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EAA97-B85B-35CC-264F-D62993C75B30}"/>
              </a:ext>
            </a:extLst>
          </p:cNvPr>
          <p:cNvSpPr>
            <a:spLocks noGrp="1"/>
          </p:cNvSpPr>
          <p:nvPr>
            <p:ph type="title"/>
          </p:nvPr>
        </p:nvSpPr>
        <p:spPr>
          <a:xfrm>
            <a:off x="839788" y="365125"/>
            <a:ext cx="10515600" cy="1325563"/>
          </a:xfrm>
        </p:spPr>
        <p:txBody>
          <a:bodyPr/>
          <a:lstStyle/>
          <a:p>
            <a:r>
              <a:rPr lang="en-US"/>
              <a:t>Click to edit Master title style</a:t>
            </a:r>
            <a:endParaRPr lang="en-DK"/>
          </a:p>
        </p:txBody>
      </p:sp>
      <p:sp>
        <p:nvSpPr>
          <p:cNvPr id="3" name="Text Placeholder 2">
            <a:extLst>
              <a:ext uri="{FF2B5EF4-FFF2-40B4-BE49-F238E27FC236}">
                <a16:creationId xmlns:a16="http://schemas.microsoft.com/office/drawing/2014/main" id="{E2AD0A98-7037-68B8-E42D-F30A59CEA3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7A109A-FB1B-07A3-AACE-3B9C4390C9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5" name="Text Placeholder 4">
            <a:extLst>
              <a:ext uri="{FF2B5EF4-FFF2-40B4-BE49-F238E27FC236}">
                <a16:creationId xmlns:a16="http://schemas.microsoft.com/office/drawing/2014/main" id="{B4F9224B-317E-6435-B6BF-4B3035B07A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F34553-F11B-DBEB-7A05-E41C87B52F9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7" name="Date Placeholder 6">
            <a:extLst>
              <a:ext uri="{FF2B5EF4-FFF2-40B4-BE49-F238E27FC236}">
                <a16:creationId xmlns:a16="http://schemas.microsoft.com/office/drawing/2014/main" id="{69958D76-EF7C-5188-0509-8938F74A4545}"/>
              </a:ext>
            </a:extLst>
          </p:cNvPr>
          <p:cNvSpPr>
            <a:spLocks noGrp="1"/>
          </p:cNvSpPr>
          <p:nvPr>
            <p:ph type="dt" sz="half" idx="10"/>
          </p:nvPr>
        </p:nvSpPr>
        <p:spPr/>
        <p:txBody>
          <a:bodyPr/>
          <a:lstStyle/>
          <a:p>
            <a:fld id="{A0223717-27CD-4A7D-85A3-ACA5ECC3924F}" type="datetimeFigureOut">
              <a:rPr lang="en-DK" smtClean="0"/>
              <a:t>07/03/2023</a:t>
            </a:fld>
            <a:endParaRPr lang="en-DK"/>
          </a:p>
        </p:txBody>
      </p:sp>
      <p:sp>
        <p:nvSpPr>
          <p:cNvPr id="8" name="Footer Placeholder 7">
            <a:extLst>
              <a:ext uri="{FF2B5EF4-FFF2-40B4-BE49-F238E27FC236}">
                <a16:creationId xmlns:a16="http://schemas.microsoft.com/office/drawing/2014/main" id="{AF32149E-4C62-EFFB-FF58-2BD069420DAB}"/>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2FAC2551-B3F5-7685-0D5C-363154950582}"/>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393345635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5216471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183506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123482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215342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56974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190290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2967263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750088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7413651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27152708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C9546-C1DE-11DB-83FF-738E2DB8DF29}"/>
              </a:ext>
            </a:extLst>
          </p:cNvPr>
          <p:cNvSpPr>
            <a:spLocks noGrp="1"/>
          </p:cNvSpPr>
          <p:nvPr>
            <p:ph type="title"/>
          </p:nvPr>
        </p:nvSpPr>
        <p:spPr/>
        <p:txBody>
          <a:bodyPr/>
          <a:lstStyle/>
          <a:p>
            <a:r>
              <a:rPr lang="en-US"/>
              <a:t>Click to edit Master title style</a:t>
            </a:r>
            <a:endParaRPr lang="en-DK"/>
          </a:p>
        </p:txBody>
      </p:sp>
      <p:sp>
        <p:nvSpPr>
          <p:cNvPr id="3" name="Date Placeholder 2">
            <a:extLst>
              <a:ext uri="{FF2B5EF4-FFF2-40B4-BE49-F238E27FC236}">
                <a16:creationId xmlns:a16="http://schemas.microsoft.com/office/drawing/2014/main" id="{544F9630-7490-D057-959E-DE33268B9C9D}"/>
              </a:ext>
            </a:extLst>
          </p:cNvPr>
          <p:cNvSpPr>
            <a:spLocks noGrp="1"/>
          </p:cNvSpPr>
          <p:nvPr>
            <p:ph type="dt" sz="half" idx="10"/>
          </p:nvPr>
        </p:nvSpPr>
        <p:spPr/>
        <p:txBody>
          <a:bodyPr/>
          <a:lstStyle/>
          <a:p>
            <a:fld id="{A0223717-27CD-4A7D-85A3-ACA5ECC3924F}" type="datetimeFigureOut">
              <a:rPr lang="en-DK" smtClean="0"/>
              <a:t>07/03/2023</a:t>
            </a:fld>
            <a:endParaRPr lang="en-DK"/>
          </a:p>
        </p:txBody>
      </p:sp>
      <p:sp>
        <p:nvSpPr>
          <p:cNvPr id="4" name="Footer Placeholder 3">
            <a:extLst>
              <a:ext uri="{FF2B5EF4-FFF2-40B4-BE49-F238E27FC236}">
                <a16:creationId xmlns:a16="http://schemas.microsoft.com/office/drawing/2014/main" id="{0F197AAB-0D72-9B4D-5E21-C0954FDBF9A7}"/>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A87C2FC7-DC2D-274A-322B-622292FDD454}"/>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195032349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24861785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8404582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2244022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4902796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764490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14562607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1577067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649250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926374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96867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1F8E5E-DCEA-BCB5-E590-E8F0C003085D}"/>
              </a:ext>
            </a:extLst>
          </p:cNvPr>
          <p:cNvSpPr>
            <a:spLocks noGrp="1"/>
          </p:cNvSpPr>
          <p:nvPr>
            <p:ph type="dt" sz="half" idx="10"/>
          </p:nvPr>
        </p:nvSpPr>
        <p:spPr/>
        <p:txBody>
          <a:bodyPr/>
          <a:lstStyle/>
          <a:p>
            <a:fld id="{A0223717-27CD-4A7D-85A3-ACA5ECC3924F}" type="datetimeFigureOut">
              <a:rPr lang="en-DK" smtClean="0"/>
              <a:t>07/03/2023</a:t>
            </a:fld>
            <a:endParaRPr lang="en-DK"/>
          </a:p>
        </p:txBody>
      </p:sp>
      <p:sp>
        <p:nvSpPr>
          <p:cNvPr id="3" name="Footer Placeholder 2">
            <a:extLst>
              <a:ext uri="{FF2B5EF4-FFF2-40B4-BE49-F238E27FC236}">
                <a16:creationId xmlns:a16="http://schemas.microsoft.com/office/drawing/2014/main" id="{2F14E8FE-1D54-1AE6-4C23-4FFEAFCF6DE9}"/>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03041E5D-A19F-9030-F52D-AEB596933BDB}"/>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210302471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968112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68181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876396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86860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5971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627518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Drag &amp; drop your photo here </a:t>
            </a:r>
            <a:br>
              <a:rPr lang="en-US" dirty="0"/>
            </a:br>
            <a:r>
              <a:rPr lang="en-US" dirty="0"/>
              <a:t>or click or tap icon below </a:t>
            </a:r>
            <a:br>
              <a:rPr lang="en-US" dirty="0"/>
            </a:br>
            <a:r>
              <a:rPr lang="en-US" dirty="0"/>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dirty="0"/>
          </a:p>
        </p:txBody>
      </p:sp>
    </p:spTree>
    <p:extLst>
      <p:ext uri="{BB962C8B-B14F-4D97-AF65-F5344CB8AC3E}">
        <p14:creationId xmlns:p14="http://schemas.microsoft.com/office/powerpoint/2010/main" val="861238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dirty="0"/>
              <a:t>Drag &amp; drop your photo here </a:t>
            </a:r>
            <a:br>
              <a:rPr lang="en-US" dirty="0"/>
            </a:br>
            <a:r>
              <a:rPr lang="en-US" dirty="0"/>
              <a:t>or click or tap icon below </a:t>
            </a:r>
            <a:br>
              <a:rPr lang="en-US" dirty="0"/>
            </a:br>
            <a:r>
              <a:rPr lang="en-US" dirty="0"/>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dirty="0"/>
          </a:p>
        </p:txBody>
      </p:sp>
    </p:spTree>
    <p:extLst>
      <p:ext uri="{BB962C8B-B14F-4D97-AF65-F5344CB8AC3E}">
        <p14:creationId xmlns:p14="http://schemas.microsoft.com/office/powerpoint/2010/main" val="38332831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142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41182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9A21D-2B50-D86A-A236-5FF9E31C95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K"/>
          </a:p>
        </p:txBody>
      </p:sp>
      <p:sp>
        <p:nvSpPr>
          <p:cNvPr id="3" name="Content Placeholder 2">
            <a:extLst>
              <a:ext uri="{FF2B5EF4-FFF2-40B4-BE49-F238E27FC236}">
                <a16:creationId xmlns:a16="http://schemas.microsoft.com/office/drawing/2014/main" id="{F94A196C-E3FA-E624-7EEF-4CFC511BC7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Text Placeholder 3">
            <a:extLst>
              <a:ext uri="{FF2B5EF4-FFF2-40B4-BE49-F238E27FC236}">
                <a16:creationId xmlns:a16="http://schemas.microsoft.com/office/drawing/2014/main" id="{FB191E42-C24C-BDA1-905D-195829CE7A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D9A547-A9D4-6F3A-3405-FF4DD305FC38}"/>
              </a:ext>
            </a:extLst>
          </p:cNvPr>
          <p:cNvSpPr>
            <a:spLocks noGrp="1"/>
          </p:cNvSpPr>
          <p:nvPr>
            <p:ph type="dt" sz="half" idx="10"/>
          </p:nvPr>
        </p:nvSpPr>
        <p:spPr/>
        <p:txBody>
          <a:bodyPr/>
          <a:lstStyle/>
          <a:p>
            <a:fld id="{A0223717-27CD-4A7D-85A3-ACA5ECC3924F}" type="datetimeFigureOut">
              <a:rPr lang="en-DK" smtClean="0"/>
              <a:t>07/03/2023</a:t>
            </a:fld>
            <a:endParaRPr lang="en-DK"/>
          </a:p>
        </p:txBody>
      </p:sp>
      <p:sp>
        <p:nvSpPr>
          <p:cNvPr id="6" name="Footer Placeholder 5">
            <a:extLst>
              <a:ext uri="{FF2B5EF4-FFF2-40B4-BE49-F238E27FC236}">
                <a16:creationId xmlns:a16="http://schemas.microsoft.com/office/drawing/2014/main" id="{4E4F562A-E565-F811-B46D-01CE2E61199C}"/>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7B4DB4DA-C462-91D4-B448-C3B0C22EA81A}"/>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237961900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Thank you</a:t>
            </a:r>
          </a:p>
        </p:txBody>
      </p:sp>
    </p:spTree>
    <p:extLst>
      <p:ext uri="{BB962C8B-B14F-4D97-AF65-F5344CB8AC3E}">
        <p14:creationId xmlns:p14="http://schemas.microsoft.com/office/powerpoint/2010/main" val="3711062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644444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0093472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9809344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0C77B-24A1-2AFC-DFAF-F36ECD544C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K"/>
          </a:p>
        </p:txBody>
      </p:sp>
      <p:sp>
        <p:nvSpPr>
          <p:cNvPr id="3" name="Picture Placeholder 2">
            <a:extLst>
              <a:ext uri="{FF2B5EF4-FFF2-40B4-BE49-F238E27FC236}">
                <a16:creationId xmlns:a16="http://schemas.microsoft.com/office/drawing/2014/main" id="{5BA1CCF0-9421-27CF-2AB2-014A126A9A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C3378BEC-6E00-77D2-5FF4-43B57F3C97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733940-084C-2234-F05F-E5142D125851}"/>
              </a:ext>
            </a:extLst>
          </p:cNvPr>
          <p:cNvSpPr>
            <a:spLocks noGrp="1"/>
          </p:cNvSpPr>
          <p:nvPr>
            <p:ph type="dt" sz="half" idx="10"/>
          </p:nvPr>
        </p:nvSpPr>
        <p:spPr/>
        <p:txBody>
          <a:bodyPr/>
          <a:lstStyle/>
          <a:p>
            <a:fld id="{A0223717-27CD-4A7D-85A3-ACA5ECC3924F}" type="datetimeFigureOut">
              <a:rPr lang="en-DK" smtClean="0"/>
              <a:t>07/03/2023</a:t>
            </a:fld>
            <a:endParaRPr lang="en-DK"/>
          </a:p>
        </p:txBody>
      </p:sp>
      <p:sp>
        <p:nvSpPr>
          <p:cNvPr id="6" name="Footer Placeholder 5">
            <a:extLst>
              <a:ext uri="{FF2B5EF4-FFF2-40B4-BE49-F238E27FC236}">
                <a16:creationId xmlns:a16="http://schemas.microsoft.com/office/drawing/2014/main" id="{E2E63C20-D847-FD0D-E5B3-687504ED134A}"/>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88DD5B0B-C999-5A50-6DEC-6C92C26EA765}"/>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850281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74" Type="http://schemas.openxmlformats.org/officeDocument/2006/relationships/image" Target="../media/image1.emf"/><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71"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1C30D0-4576-721D-DE8B-3B613F2234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K"/>
          </a:p>
        </p:txBody>
      </p:sp>
      <p:sp>
        <p:nvSpPr>
          <p:cNvPr id="3" name="Text Placeholder 2">
            <a:extLst>
              <a:ext uri="{FF2B5EF4-FFF2-40B4-BE49-F238E27FC236}">
                <a16:creationId xmlns:a16="http://schemas.microsoft.com/office/drawing/2014/main" id="{B3A1D109-D20C-737D-6986-D14B94D910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B2913398-392A-5F54-C008-5D371A8C69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223717-27CD-4A7D-85A3-ACA5ECC3924F}" type="datetimeFigureOut">
              <a:rPr lang="en-DK" smtClean="0"/>
              <a:t>07/03/2023</a:t>
            </a:fld>
            <a:endParaRPr lang="en-DK"/>
          </a:p>
        </p:txBody>
      </p:sp>
      <p:sp>
        <p:nvSpPr>
          <p:cNvPr id="5" name="Footer Placeholder 4">
            <a:extLst>
              <a:ext uri="{FF2B5EF4-FFF2-40B4-BE49-F238E27FC236}">
                <a16:creationId xmlns:a16="http://schemas.microsoft.com/office/drawing/2014/main" id="{87857EEA-C472-6B88-FC85-EF1E5EDC64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K"/>
          </a:p>
        </p:txBody>
      </p:sp>
      <p:sp>
        <p:nvSpPr>
          <p:cNvPr id="6" name="Slide Number Placeholder 5">
            <a:extLst>
              <a:ext uri="{FF2B5EF4-FFF2-40B4-BE49-F238E27FC236}">
                <a16:creationId xmlns:a16="http://schemas.microsoft.com/office/drawing/2014/main" id="{00CDE129-5E9E-88A5-8D7E-C9E7DA07B3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A3BC97-F5F7-4771-AC87-2B9D317B6589}" type="slidenum">
              <a:rPr lang="en-DK" smtClean="0"/>
              <a:t>‹#›</a:t>
            </a:fld>
            <a:endParaRPr lang="en-DK"/>
          </a:p>
        </p:txBody>
      </p:sp>
    </p:spTree>
    <p:extLst>
      <p:ext uri="{BB962C8B-B14F-4D97-AF65-F5344CB8AC3E}">
        <p14:creationId xmlns:p14="http://schemas.microsoft.com/office/powerpoint/2010/main" val="10418633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1279686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6C3D7-17B2-7CC2-C681-2E4658334882}"/>
              </a:ext>
            </a:extLst>
          </p:cNvPr>
          <p:cNvSpPr>
            <a:spLocks noGrp="1"/>
          </p:cNvSpPr>
          <p:nvPr>
            <p:ph type="ctrTitle"/>
          </p:nvPr>
        </p:nvSpPr>
        <p:spPr/>
        <p:txBody>
          <a:bodyPr/>
          <a:lstStyle/>
          <a:p>
            <a:r>
              <a:rPr lang="en-GB" dirty="0" err="1"/>
              <a:t>Analyze</a:t>
            </a:r>
            <a:r>
              <a:rPr lang="en-GB" dirty="0"/>
              <a:t> Data </a:t>
            </a:r>
            <a:r>
              <a:rPr lang="en-GB"/>
              <a:t>on List </a:t>
            </a:r>
            <a:r>
              <a:rPr lang="en-GB" dirty="0"/>
              <a:t>P</a:t>
            </a:r>
            <a:r>
              <a:rPr lang="en-GB"/>
              <a:t>ages</a:t>
            </a:r>
            <a:endParaRPr lang="en-DK" dirty="0"/>
          </a:p>
        </p:txBody>
      </p:sp>
      <p:sp>
        <p:nvSpPr>
          <p:cNvPr id="3" name="Subtitle 2">
            <a:extLst>
              <a:ext uri="{FF2B5EF4-FFF2-40B4-BE49-F238E27FC236}">
                <a16:creationId xmlns:a16="http://schemas.microsoft.com/office/drawing/2014/main" id="{DA2492E5-D9E8-B108-F4E9-25ACE861BB23}"/>
              </a:ext>
            </a:extLst>
          </p:cNvPr>
          <p:cNvSpPr>
            <a:spLocks noGrp="1"/>
          </p:cNvSpPr>
          <p:nvPr>
            <p:ph type="subTitle" idx="1"/>
          </p:nvPr>
        </p:nvSpPr>
        <p:spPr/>
        <p:txBody>
          <a:bodyPr/>
          <a:lstStyle/>
          <a:p>
            <a:r>
              <a:rPr lang="en-GB" dirty="0"/>
              <a:t>Public preview</a:t>
            </a:r>
          </a:p>
          <a:p>
            <a:r>
              <a:rPr lang="en-GB" dirty="0"/>
              <a:t>Business Central</a:t>
            </a:r>
          </a:p>
          <a:p>
            <a:r>
              <a:rPr lang="en-GB" dirty="0"/>
              <a:t>2023 release wave 1</a:t>
            </a:r>
            <a:endParaRPr lang="en-DK" dirty="0"/>
          </a:p>
        </p:txBody>
      </p:sp>
    </p:spTree>
    <p:extLst>
      <p:ext uri="{BB962C8B-B14F-4D97-AF65-F5344CB8AC3E}">
        <p14:creationId xmlns:p14="http://schemas.microsoft.com/office/powerpoint/2010/main" val="315053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932688"/>
          </a:xfrm>
        </p:spPr>
        <p:txBody>
          <a:bodyPr vert="horz" lIns="91440" tIns="45720" rIns="91440" bIns="45720" rtlCol="0" anchor="b">
            <a:noAutofit/>
          </a:bodyPr>
          <a:lstStyle/>
          <a:p>
            <a:r>
              <a:rPr lang="en-US" sz="4400" kern="1200" dirty="0">
                <a:solidFill>
                  <a:schemeClr val="tx1"/>
                </a:solidFill>
                <a:latin typeface="+mj-lt"/>
                <a:ea typeface="+mj-ea"/>
                <a:cs typeface="+mj-cs"/>
              </a:rPr>
              <a:t>Choose which columns to show</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9066" y="1306602"/>
            <a:ext cx="9614407" cy="5472181"/>
          </a:xfrm>
          <a:prstGeom prst="rect">
            <a:avLst/>
          </a:prstGeom>
        </p:spPr>
      </p:pic>
      <p:sp>
        <p:nvSpPr>
          <p:cNvPr id="2" name="Rectangle 1">
            <a:extLst>
              <a:ext uri="{FF2B5EF4-FFF2-40B4-BE49-F238E27FC236}">
                <a16:creationId xmlns:a16="http://schemas.microsoft.com/office/drawing/2014/main" id="{82551A5C-48C3-C260-7381-C61FA66CD127}"/>
              </a:ext>
            </a:extLst>
          </p:cNvPr>
          <p:cNvSpPr/>
          <p:nvPr/>
        </p:nvSpPr>
        <p:spPr>
          <a:xfrm>
            <a:off x="8852623" y="2223515"/>
            <a:ext cx="1083152" cy="25604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Rectangle 2">
            <a:extLst>
              <a:ext uri="{FF2B5EF4-FFF2-40B4-BE49-F238E27FC236}">
                <a16:creationId xmlns:a16="http://schemas.microsoft.com/office/drawing/2014/main" id="{5EB8B182-4DBF-3267-61B8-F2053339D5D0}"/>
              </a:ext>
            </a:extLst>
          </p:cNvPr>
          <p:cNvSpPr/>
          <p:nvPr/>
        </p:nvSpPr>
        <p:spPr>
          <a:xfrm>
            <a:off x="10007236" y="2223515"/>
            <a:ext cx="153200" cy="5157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1073606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932688"/>
          </a:xfrm>
        </p:spPr>
        <p:txBody>
          <a:bodyPr vert="horz" lIns="91440" tIns="45720" rIns="91440" bIns="45720" rtlCol="0" anchor="b">
            <a:noAutofit/>
          </a:bodyPr>
          <a:lstStyle/>
          <a:p>
            <a:r>
              <a:rPr lang="en-US" sz="4400" kern="1200" dirty="0">
                <a:solidFill>
                  <a:schemeClr val="tx1"/>
                </a:solidFill>
                <a:latin typeface="+mj-lt"/>
                <a:ea typeface="+mj-ea"/>
                <a:cs typeface="+mj-cs"/>
              </a:rPr>
              <a:t>Clear all columns</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88704" y="1306602"/>
            <a:ext cx="9555131" cy="5472181"/>
          </a:xfrm>
          <a:prstGeom prst="rect">
            <a:avLst/>
          </a:prstGeom>
        </p:spPr>
      </p:pic>
      <p:sp>
        <p:nvSpPr>
          <p:cNvPr id="2" name="Rectangle 1">
            <a:extLst>
              <a:ext uri="{FF2B5EF4-FFF2-40B4-BE49-F238E27FC236}">
                <a16:creationId xmlns:a16="http://schemas.microsoft.com/office/drawing/2014/main" id="{82551A5C-48C3-C260-7381-C61FA66CD127}"/>
              </a:ext>
            </a:extLst>
          </p:cNvPr>
          <p:cNvSpPr/>
          <p:nvPr/>
        </p:nvSpPr>
        <p:spPr>
          <a:xfrm>
            <a:off x="8821228" y="2535203"/>
            <a:ext cx="252132" cy="2786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Rectangle 2">
            <a:extLst>
              <a:ext uri="{FF2B5EF4-FFF2-40B4-BE49-F238E27FC236}">
                <a16:creationId xmlns:a16="http://schemas.microsoft.com/office/drawing/2014/main" id="{5EB8B182-4DBF-3267-61B8-F2053339D5D0}"/>
              </a:ext>
            </a:extLst>
          </p:cNvPr>
          <p:cNvSpPr/>
          <p:nvPr/>
        </p:nvSpPr>
        <p:spPr>
          <a:xfrm>
            <a:off x="9991538" y="2478606"/>
            <a:ext cx="153200" cy="5157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2415629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932688"/>
          </a:xfrm>
        </p:spPr>
        <p:txBody>
          <a:bodyPr vert="horz" lIns="91440" tIns="45720" rIns="91440" bIns="45720" rtlCol="0" anchor="b">
            <a:noAutofit/>
          </a:bodyPr>
          <a:lstStyle/>
          <a:p>
            <a:r>
              <a:rPr lang="en-US" sz="4400" kern="1200" dirty="0">
                <a:solidFill>
                  <a:schemeClr val="tx1"/>
                </a:solidFill>
                <a:latin typeface="+mj-lt"/>
                <a:ea typeface="+mj-ea"/>
                <a:cs typeface="+mj-cs"/>
              </a:rPr>
              <a:t>Group data by </a:t>
            </a:r>
            <a:r>
              <a:rPr lang="en-US" dirty="0"/>
              <a:t>R</a:t>
            </a:r>
            <a:r>
              <a:rPr lang="en-US" sz="4400" kern="1200" dirty="0">
                <a:solidFill>
                  <a:schemeClr val="tx1"/>
                </a:solidFill>
                <a:latin typeface="+mj-lt"/>
                <a:ea typeface="+mj-ea"/>
                <a:cs typeface="+mj-cs"/>
              </a:rPr>
              <a:t>ow Groups</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74573" y="1306602"/>
            <a:ext cx="9583392" cy="5472181"/>
          </a:xfrm>
          <a:prstGeom prst="rect">
            <a:avLst/>
          </a:prstGeom>
        </p:spPr>
      </p:pic>
      <p:sp>
        <p:nvSpPr>
          <p:cNvPr id="2" name="Rectangle 1">
            <a:extLst>
              <a:ext uri="{FF2B5EF4-FFF2-40B4-BE49-F238E27FC236}">
                <a16:creationId xmlns:a16="http://schemas.microsoft.com/office/drawing/2014/main" id="{82551A5C-48C3-C260-7381-C61FA66CD127}"/>
              </a:ext>
            </a:extLst>
          </p:cNvPr>
          <p:cNvSpPr/>
          <p:nvPr/>
        </p:nvSpPr>
        <p:spPr>
          <a:xfrm>
            <a:off x="8868320" y="4764299"/>
            <a:ext cx="1138916" cy="5157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Rectangle 2">
            <a:extLst>
              <a:ext uri="{FF2B5EF4-FFF2-40B4-BE49-F238E27FC236}">
                <a16:creationId xmlns:a16="http://schemas.microsoft.com/office/drawing/2014/main" id="{5EB8B182-4DBF-3267-61B8-F2053339D5D0}"/>
              </a:ext>
            </a:extLst>
          </p:cNvPr>
          <p:cNvSpPr/>
          <p:nvPr/>
        </p:nvSpPr>
        <p:spPr>
          <a:xfrm>
            <a:off x="10007236" y="2223515"/>
            <a:ext cx="153200" cy="5157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2415795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932688"/>
          </a:xfrm>
        </p:spPr>
        <p:txBody>
          <a:bodyPr vert="horz" lIns="91440" tIns="45720" rIns="91440" bIns="45720" rtlCol="0" anchor="b">
            <a:noAutofit/>
          </a:bodyPr>
          <a:lstStyle/>
          <a:p>
            <a:r>
              <a:rPr lang="en-US" sz="4400" kern="1200" dirty="0">
                <a:solidFill>
                  <a:schemeClr val="tx1"/>
                </a:solidFill>
                <a:latin typeface="+mj-lt"/>
                <a:ea typeface="+mj-ea"/>
                <a:cs typeface="+mj-cs"/>
              </a:rPr>
              <a:t>All date fields has a Year-Quarter-Month hierarchy</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17818" y="1577940"/>
            <a:ext cx="9583392" cy="4907189"/>
          </a:xfrm>
          <a:prstGeom prst="rect">
            <a:avLst/>
          </a:prstGeom>
        </p:spPr>
      </p:pic>
      <p:sp>
        <p:nvSpPr>
          <p:cNvPr id="2" name="Rectangle 1">
            <a:extLst>
              <a:ext uri="{FF2B5EF4-FFF2-40B4-BE49-F238E27FC236}">
                <a16:creationId xmlns:a16="http://schemas.microsoft.com/office/drawing/2014/main" id="{82551A5C-48C3-C260-7381-C61FA66CD127}"/>
              </a:ext>
            </a:extLst>
          </p:cNvPr>
          <p:cNvSpPr/>
          <p:nvPr/>
        </p:nvSpPr>
        <p:spPr>
          <a:xfrm>
            <a:off x="9172107" y="2597983"/>
            <a:ext cx="988329" cy="5157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3046558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932688"/>
          </a:xfrm>
        </p:spPr>
        <p:txBody>
          <a:bodyPr vert="horz" lIns="91440" tIns="45720" rIns="91440" bIns="45720" rtlCol="0" anchor="b">
            <a:noAutofit/>
          </a:bodyPr>
          <a:lstStyle/>
          <a:p>
            <a:r>
              <a:rPr lang="en-US" sz="4400" kern="1200" dirty="0">
                <a:solidFill>
                  <a:schemeClr val="tx1"/>
                </a:solidFill>
                <a:latin typeface="+mj-lt"/>
                <a:ea typeface="+mj-ea"/>
                <a:cs typeface="+mj-cs"/>
              </a:rPr>
              <a:t>Pivot data by </a:t>
            </a:r>
            <a:r>
              <a:rPr lang="en-US" dirty="0"/>
              <a:t>R</a:t>
            </a:r>
            <a:r>
              <a:rPr lang="en-US" sz="4400" kern="1200" dirty="0">
                <a:solidFill>
                  <a:schemeClr val="tx1"/>
                </a:solidFill>
                <a:latin typeface="+mj-lt"/>
                <a:ea typeface="+mj-ea"/>
                <a:cs typeface="+mj-cs"/>
              </a:rPr>
              <a:t>ow Groups</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74573" y="1382067"/>
            <a:ext cx="9583392" cy="5321250"/>
          </a:xfrm>
          <a:prstGeom prst="rect">
            <a:avLst/>
          </a:prstGeom>
        </p:spPr>
      </p:pic>
      <p:sp>
        <p:nvSpPr>
          <p:cNvPr id="3" name="Rectangle 2">
            <a:extLst>
              <a:ext uri="{FF2B5EF4-FFF2-40B4-BE49-F238E27FC236}">
                <a16:creationId xmlns:a16="http://schemas.microsoft.com/office/drawing/2014/main" id="{5EB8B182-4DBF-3267-61B8-F2053339D5D0}"/>
              </a:ext>
            </a:extLst>
          </p:cNvPr>
          <p:cNvSpPr/>
          <p:nvPr/>
        </p:nvSpPr>
        <p:spPr>
          <a:xfrm>
            <a:off x="8868319" y="2223515"/>
            <a:ext cx="636731" cy="1664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 name="Rectangle 4">
            <a:extLst>
              <a:ext uri="{FF2B5EF4-FFF2-40B4-BE49-F238E27FC236}">
                <a16:creationId xmlns:a16="http://schemas.microsoft.com/office/drawing/2014/main" id="{F685643C-4635-3080-29F4-6DBE94F33BA5}"/>
              </a:ext>
            </a:extLst>
          </p:cNvPr>
          <p:cNvSpPr/>
          <p:nvPr/>
        </p:nvSpPr>
        <p:spPr>
          <a:xfrm>
            <a:off x="8868318" y="4428409"/>
            <a:ext cx="1158686" cy="4889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Rectangle 1">
            <a:extLst>
              <a:ext uri="{FF2B5EF4-FFF2-40B4-BE49-F238E27FC236}">
                <a16:creationId xmlns:a16="http://schemas.microsoft.com/office/drawing/2014/main" id="{98220047-828E-9659-A7FA-D14C1AFCD8A5}"/>
              </a:ext>
            </a:extLst>
          </p:cNvPr>
          <p:cNvSpPr/>
          <p:nvPr/>
        </p:nvSpPr>
        <p:spPr>
          <a:xfrm>
            <a:off x="10014802" y="2300877"/>
            <a:ext cx="153200" cy="5157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2594038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932688"/>
          </a:xfrm>
        </p:spPr>
        <p:txBody>
          <a:bodyPr vert="horz" lIns="91440" tIns="45720" rIns="91440" bIns="45720" rtlCol="0" anchor="b">
            <a:noAutofit/>
          </a:bodyPr>
          <a:lstStyle/>
          <a:p>
            <a:r>
              <a:rPr lang="en-US" sz="4400" kern="1200" dirty="0">
                <a:solidFill>
                  <a:schemeClr val="tx1"/>
                </a:solidFill>
                <a:latin typeface="+mj-lt"/>
                <a:ea typeface="+mj-ea"/>
                <a:cs typeface="+mj-cs"/>
              </a:rPr>
              <a:t>Pivot data by </a:t>
            </a:r>
            <a:r>
              <a:rPr lang="en-US" dirty="0"/>
              <a:t>R</a:t>
            </a:r>
            <a:r>
              <a:rPr lang="en-US" sz="4400" kern="1200" dirty="0">
                <a:solidFill>
                  <a:schemeClr val="tx1"/>
                </a:solidFill>
                <a:latin typeface="+mj-lt"/>
                <a:ea typeface="+mj-ea"/>
                <a:cs typeface="+mj-cs"/>
              </a:rPr>
              <a:t>ow Groups and Column Labels</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14970" y="1382067"/>
            <a:ext cx="9302598" cy="5321250"/>
          </a:xfrm>
          <a:prstGeom prst="rect">
            <a:avLst/>
          </a:prstGeom>
        </p:spPr>
      </p:pic>
      <p:sp>
        <p:nvSpPr>
          <p:cNvPr id="3" name="Rectangle 2">
            <a:extLst>
              <a:ext uri="{FF2B5EF4-FFF2-40B4-BE49-F238E27FC236}">
                <a16:creationId xmlns:a16="http://schemas.microsoft.com/office/drawing/2014/main" id="{5EB8B182-4DBF-3267-61B8-F2053339D5D0}"/>
              </a:ext>
            </a:extLst>
          </p:cNvPr>
          <p:cNvSpPr/>
          <p:nvPr/>
        </p:nvSpPr>
        <p:spPr>
          <a:xfrm>
            <a:off x="8966430" y="2231364"/>
            <a:ext cx="832955" cy="1861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 name="Rectangle 4">
            <a:extLst>
              <a:ext uri="{FF2B5EF4-FFF2-40B4-BE49-F238E27FC236}">
                <a16:creationId xmlns:a16="http://schemas.microsoft.com/office/drawing/2014/main" id="{F685643C-4635-3080-29F4-6DBE94F33BA5}"/>
              </a:ext>
            </a:extLst>
          </p:cNvPr>
          <p:cNvSpPr/>
          <p:nvPr/>
        </p:nvSpPr>
        <p:spPr>
          <a:xfrm>
            <a:off x="8966430" y="4400938"/>
            <a:ext cx="1158686" cy="4889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Rectangle 1">
            <a:extLst>
              <a:ext uri="{FF2B5EF4-FFF2-40B4-BE49-F238E27FC236}">
                <a16:creationId xmlns:a16="http://schemas.microsoft.com/office/drawing/2014/main" id="{C180C689-D803-1508-EA6B-CACF74208F01}"/>
              </a:ext>
            </a:extLst>
          </p:cNvPr>
          <p:cNvSpPr/>
          <p:nvPr/>
        </p:nvSpPr>
        <p:spPr>
          <a:xfrm>
            <a:off x="8966430" y="5750299"/>
            <a:ext cx="1158686" cy="4889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7" name="Rectangle 6">
            <a:extLst>
              <a:ext uri="{FF2B5EF4-FFF2-40B4-BE49-F238E27FC236}">
                <a16:creationId xmlns:a16="http://schemas.microsoft.com/office/drawing/2014/main" id="{24D23242-F3C3-21E1-B04F-90F5AAF773F5}"/>
              </a:ext>
            </a:extLst>
          </p:cNvPr>
          <p:cNvSpPr/>
          <p:nvPr/>
        </p:nvSpPr>
        <p:spPr>
          <a:xfrm>
            <a:off x="10131876" y="2324417"/>
            <a:ext cx="153200" cy="5157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2360591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932688"/>
          </a:xfrm>
        </p:spPr>
        <p:txBody>
          <a:bodyPr vert="horz" lIns="91440" tIns="45720" rIns="91440" bIns="45720" rtlCol="0" anchor="b">
            <a:noAutofit/>
          </a:bodyPr>
          <a:lstStyle/>
          <a:p>
            <a:r>
              <a:rPr lang="en-US" sz="4400" kern="1200" dirty="0">
                <a:solidFill>
                  <a:schemeClr val="tx1"/>
                </a:solidFill>
                <a:latin typeface="+mj-lt"/>
                <a:ea typeface="+mj-ea"/>
                <a:cs typeface="+mj-cs"/>
              </a:rPr>
              <a:t>Set additional filters (local to the active tab)</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14970" y="1455446"/>
            <a:ext cx="9302598" cy="5174491"/>
          </a:xfrm>
          <a:prstGeom prst="rect">
            <a:avLst/>
          </a:prstGeom>
        </p:spPr>
      </p:pic>
      <p:sp>
        <p:nvSpPr>
          <p:cNvPr id="3" name="Rectangle 2">
            <a:extLst>
              <a:ext uri="{FF2B5EF4-FFF2-40B4-BE49-F238E27FC236}">
                <a16:creationId xmlns:a16="http://schemas.microsoft.com/office/drawing/2014/main" id="{5EB8B182-4DBF-3267-61B8-F2053339D5D0}"/>
              </a:ext>
            </a:extLst>
          </p:cNvPr>
          <p:cNvSpPr/>
          <p:nvPr/>
        </p:nvSpPr>
        <p:spPr>
          <a:xfrm>
            <a:off x="9908302" y="2835139"/>
            <a:ext cx="157947" cy="7053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 name="Rectangle 4">
            <a:extLst>
              <a:ext uri="{FF2B5EF4-FFF2-40B4-BE49-F238E27FC236}">
                <a16:creationId xmlns:a16="http://schemas.microsoft.com/office/drawing/2014/main" id="{F685643C-4635-3080-29F4-6DBE94F33BA5}"/>
              </a:ext>
            </a:extLst>
          </p:cNvPr>
          <p:cNvSpPr/>
          <p:nvPr/>
        </p:nvSpPr>
        <p:spPr>
          <a:xfrm>
            <a:off x="8777640" y="2444444"/>
            <a:ext cx="1045292" cy="9845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7" name="Rectangle 6">
            <a:extLst>
              <a:ext uri="{FF2B5EF4-FFF2-40B4-BE49-F238E27FC236}">
                <a16:creationId xmlns:a16="http://schemas.microsoft.com/office/drawing/2014/main" id="{4F55DC26-B522-225A-A005-42A4333FE384}"/>
              </a:ext>
            </a:extLst>
          </p:cNvPr>
          <p:cNvSpPr/>
          <p:nvPr/>
        </p:nvSpPr>
        <p:spPr>
          <a:xfrm>
            <a:off x="1932722" y="6396876"/>
            <a:ext cx="932137" cy="2330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1066559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932688"/>
          </a:xfrm>
        </p:spPr>
        <p:txBody>
          <a:bodyPr vert="horz" lIns="91440" tIns="45720" rIns="91440" bIns="45720" rtlCol="0" anchor="b">
            <a:noAutofit/>
          </a:bodyPr>
          <a:lstStyle/>
          <a:p>
            <a:r>
              <a:rPr lang="en-US" sz="4400" kern="1200" dirty="0">
                <a:solidFill>
                  <a:schemeClr val="tx1"/>
                </a:solidFill>
                <a:latin typeface="+mj-lt"/>
                <a:ea typeface="+mj-ea"/>
                <a:cs typeface="+mj-cs"/>
              </a:rPr>
              <a:t>Drag and drop columns</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14970" y="1460852"/>
            <a:ext cx="9302598" cy="5163677"/>
          </a:xfrm>
          <a:prstGeom prst="rect">
            <a:avLst/>
          </a:prstGeom>
        </p:spPr>
      </p:pic>
      <p:sp>
        <p:nvSpPr>
          <p:cNvPr id="7" name="Rectangle 6">
            <a:extLst>
              <a:ext uri="{FF2B5EF4-FFF2-40B4-BE49-F238E27FC236}">
                <a16:creationId xmlns:a16="http://schemas.microsoft.com/office/drawing/2014/main" id="{4F55DC26-B522-225A-A005-42A4333FE384}"/>
              </a:ext>
            </a:extLst>
          </p:cNvPr>
          <p:cNvSpPr/>
          <p:nvPr/>
        </p:nvSpPr>
        <p:spPr>
          <a:xfrm>
            <a:off x="4640601" y="2193776"/>
            <a:ext cx="1265717" cy="3414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957541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932688"/>
          </a:xfrm>
        </p:spPr>
        <p:txBody>
          <a:bodyPr vert="horz" lIns="91440" tIns="45720" rIns="91440" bIns="45720" rtlCol="0" anchor="b">
            <a:noAutofit/>
          </a:bodyPr>
          <a:lstStyle/>
          <a:p>
            <a:r>
              <a:rPr lang="en-US" sz="4400" kern="1200" dirty="0">
                <a:solidFill>
                  <a:schemeClr val="tx1"/>
                </a:solidFill>
                <a:latin typeface="+mj-lt"/>
                <a:ea typeface="+mj-ea"/>
                <a:cs typeface="+mj-cs"/>
              </a:rPr>
              <a:t>Pin columns (to left or right)</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23456" y="1460852"/>
            <a:ext cx="9285625" cy="5163677"/>
          </a:xfrm>
          <a:prstGeom prst="rect">
            <a:avLst/>
          </a:prstGeom>
        </p:spPr>
      </p:pic>
      <p:sp>
        <p:nvSpPr>
          <p:cNvPr id="7" name="Rectangle 6">
            <a:extLst>
              <a:ext uri="{FF2B5EF4-FFF2-40B4-BE49-F238E27FC236}">
                <a16:creationId xmlns:a16="http://schemas.microsoft.com/office/drawing/2014/main" id="{4F55DC26-B522-225A-A005-42A4333FE384}"/>
              </a:ext>
            </a:extLst>
          </p:cNvPr>
          <p:cNvSpPr/>
          <p:nvPr/>
        </p:nvSpPr>
        <p:spPr>
          <a:xfrm>
            <a:off x="1830686" y="2272265"/>
            <a:ext cx="1026324" cy="43522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Rectangle 1">
            <a:extLst>
              <a:ext uri="{FF2B5EF4-FFF2-40B4-BE49-F238E27FC236}">
                <a16:creationId xmlns:a16="http://schemas.microsoft.com/office/drawing/2014/main" id="{385B5CDD-1B55-EBE2-94CD-AD34CED9584E}"/>
              </a:ext>
            </a:extLst>
          </p:cNvPr>
          <p:cNvSpPr/>
          <p:nvPr/>
        </p:nvSpPr>
        <p:spPr>
          <a:xfrm>
            <a:off x="7646087" y="2185273"/>
            <a:ext cx="1898208" cy="11230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14158925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0" y="0"/>
            <a:ext cx="10515599" cy="932688"/>
          </a:xfrm>
        </p:spPr>
        <p:txBody>
          <a:bodyPr vert="horz" lIns="91440" tIns="45720" rIns="91440" bIns="45720" rtlCol="0" anchor="b">
            <a:normAutofit/>
          </a:bodyPr>
          <a:lstStyle/>
          <a:p>
            <a:r>
              <a:rPr lang="en-US" dirty="0"/>
              <a:t>Peek to details or open card</a:t>
            </a: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980388" y="1331937"/>
            <a:ext cx="8898903" cy="5406082"/>
          </a:xfrm>
          <a:prstGeom prst="rect">
            <a:avLst/>
          </a:prstGeom>
        </p:spPr>
      </p:pic>
      <p:sp>
        <p:nvSpPr>
          <p:cNvPr id="2" name="Rectangle 1">
            <a:extLst>
              <a:ext uri="{FF2B5EF4-FFF2-40B4-BE49-F238E27FC236}">
                <a16:creationId xmlns:a16="http://schemas.microsoft.com/office/drawing/2014/main" id="{84F2CC4E-227A-031E-E6D0-6AC54F989D6A}"/>
              </a:ext>
            </a:extLst>
          </p:cNvPr>
          <p:cNvSpPr/>
          <p:nvPr/>
        </p:nvSpPr>
        <p:spPr>
          <a:xfrm>
            <a:off x="1706252" y="2304854"/>
            <a:ext cx="606457" cy="2073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Rectangle 2">
            <a:extLst>
              <a:ext uri="{FF2B5EF4-FFF2-40B4-BE49-F238E27FC236}">
                <a16:creationId xmlns:a16="http://schemas.microsoft.com/office/drawing/2014/main" id="{5A30B133-613B-8E01-1761-29672F1C64A8}"/>
              </a:ext>
            </a:extLst>
          </p:cNvPr>
          <p:cNvSpPr/>
          <p:nvPr/>
        </p:nvSpPr>
        <p:spPr>
          <a:xfrm>
            <a:off x="6332540" y="2296937"/>
            <a:ext cx="606457" cy="2073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2509142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778933-5C2A-1FFC-05EE-36628B891AF0}"/>
              </a:ext>
            </a:extLst>
          </p:cNvPr>
          <p:cNvSpPr>
            <a:spLocks noGrp="1"/>
          </p:cNvSpPr>
          <p:nvPr>
            <p:ph type="title"/>
          </p:nvPr>
        </p:nvSpPr>
        <p:spPr/>
        <p:txBody>
          <a:bodyPr/>
          <a:lstStyle/>
          <a:p>
            <a:r>
              <a:rPr lang="en-US" i="1" dirty="0" err="1"/>
              <a:t>Analyse</a:t>
            </a:r>
            <a:r>
              <a:rPr lang="en-US" i="1" dirty="0"/>
              <a:t> Data on List Pages</a:t>
            </a:r>
            <a:r>
              <a:rPr lang="en-US" dirty="0"/>
              <a:t> is…</a:t>
            </a:r>
            <a:endParaRPr lang="en-DK" dirty="0"/>
          </a:p>
        </p:txBody>
      </p:sp>
      <p:sp>
        <p:nvSpPr>
          <p:cNvPr id="6" name="Text Placeholder 5">
            <a:extLst>
              <a:ext uri="{FF2B5EF4-FFF2-40B4-BE49-F238E27FC236}">
                <a16:creationId xmlns:a16="http://schemas.microsoft.com/office/drawing/2014/main" id="{4A303133-1E4B-B641-E9A1-176A6B0BB44B}"/>
              </a:ext>
            </a:extLst>
          </p:cNvPr>
          <p:cNvSpPr>
            <a:spLocks noGrp="1"/>
          </p:cNvSpPr>
          <p:nvPr>
            <p:ph type="body" sz="quarter" idx="16"/>
          </p:nvPr>
        </p:nvSpPr>
        <p:spPr/>
        <p:txBody>
          <a:bodyPr/>
          <a:lstStyle/>
          <a:p>
            <a:r>
              <a:rPr lang="en-US" dirty="0"/>
              <a:t>Before (run a report, get a PDF)</a:t>
            </a:r>
            <a:endParaRPr lang="en-DK" dirty="0"/>
          </a:p>
        </p:txBody>
      </p:sp>
      <p:sp>
        <p:nvSpPr>
          <p:cNvPr id="7" name="Text Placeholder 6">
            <a:extLst>
              <a:ext uri="{FF2B5EF4-FFF2-40B4-BE49-F238E27FC236}">
                <a16:creationId xmlns:a16="http://schemas.microsoft.com/office/drawing/2014/main" id="{9ADE558C-708F-C177-E4EB-E39160979349}"/>
              </a:ext>
            </a:extLst>
          </p:cNvPr>
          <p:cNvSpPr>
            <a:spLocks noGrp="1"/>
          </p:cNvSpPr>
          <p:nvPr>
            <p:ph type="body" sz="quarter" idx="17"/>
          </p:nvPr>
        </p:nvSpPr>
        <p:spPr/>
        <p:txBody>
          <a:bodyPr/>
          <a:lstStyle/>
          <a:p>
            <a:r>
              <a:rPr lang="en-US" dirty="0"/>
              <a:t>Now (self-service data analysis)</a:t>
            </a:r>
            <a:endParaRPr lang="en-DK" dirty="0"/>
          </a:p>
        </p:txBody>
      </p:sp>
      <p:pic>
        <p:nvPicPr>
          <p:cNvPr id="8" name="Content Placeholder 7">
            <a:extLst>
              <a:ext uri="{FF2B5EF4-FFF2-40B4-BE49-F238E27FC236}">
                <a16:creationId xmlns:a16="http://schemas.microsoft.com/office/drawing/2014/main" id="{0F4D0D43-0BD7-4CBB-04DD-A0F8A88CE49D}"/>
              </a:ext>
            </a:extLst>
          </p:cNvPr>
          <p:cNvPicPr>
            <a:picLocks noGrp="1" noChangeAspect="1"/>
          </p:cNvPicPr>
          <p:nvPr>
            <p:ph sz="quarter" idx="11"/>
          </p:nvPr>
        </p:nvPicPr>
        <p:blipFill>
          <a:blip r:embed="rId2"/>
          <a:stretch>
            <a:fillRect/>
          </a:stretch>
        </p:blipFill>
        <p:spPr>
          <a:xfrm>
            <a:off x="588963" y="2330793"/>
            <a:ext cx="5214937" cy="3688664"/>
          </a:xfrm>
          <a:prstGeom prst="rect">
            <a:avLst/>
          </a:prstGeom>
          <a:ln>
            <a:noFill/>
          </a:ln>
          <a:effectLst>
            <a:outerShdw blurRad="292100" dist="139700" dir="2700000" algn="tl" rotWithShape="0">
              <a:srgbClr val="333333">
                <a:alpha val="65000"/>
              </a:srgbClr>
            </a:outerShdw>
          </a:effectLst>
        </p:spPr>
      </p:pic>
      <p:pic>
        <p:nvPicPr>
          <p:cNvPr id="9" name="Content Placeholder 8" descr="Table&#10;&#10;Description automatically generated">
            <a:extLst>
              <a:ext uri="{FF2B5EF4-FFF2-40B4-BE49-F238E27FC236}">
                <a16:creationId xmlns:a16="http://schemas.microsoft.com/office/drawing/2014/main" id="{0E912334-FFD9-0DBA-7756-4295DFF3D8B4}"/>
              </a:ext>
            </a:extLst>
          </p:cNvPr>
          <p:cNvPicPr>
            <a:picLocks noGrp="1" noChangeAspect="1"/>
          </p:cNvPicPr>
          <p:nvPr>
            <p:ph sz="quarter" idx="13"/>
          </p:nvPr>
        </p:nvPicPr>
        <p:blipFill rotWithShape="1">
          <a:blip r:embed="rId3"/>
          <a:srcRect b="3035"/>
          <a:stretch/>
        </p:blipFill>
        <p:spPr>
          <a:xfrm>
            <a:off x="6400006" y="2330793"/>
            <a:ext cx="5214938" cy="2930326"/>
          </a:xfrm>
          <a:prstGeom prst="rect">
            <a:avLst/>
          </a:prstGeom>
        </p:spPr>
      </p:pic>
    </p:spTree>
    <p:extLst>
      <p:ext uri="{BB962C8B-B14F-4D97-AF65-F5344CB8AC3E}">
        <p14:creationId xmlns:p14="http://schemas.microsoft.com/office/powerpoint/2010/main" val="336420525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932688"/>
          </a:xfrm>
        </p:spPr>
        <p:txBody>
          <a:bodyPr vert="horz" lIns="91440" tIns="45720" rIns="91440" bIns="45720" rtlCol="0" anchor="b">
            <a:noAutofit/>
          </a:bodyPr>
          <a:lstStyle/>
          <a:p>
            <a:r>
              <a:rPr lang="en-US" sz="4400" kern="1200" dirty="0">
                <a:solidFill>
                  <a:schemeClr val="tx1"/>
                </a:solidFill>
                <a:latin typeface="+mj-lt"/>
                <a:ea typeface="+mj-ea"/>
                <a:cs typeface="+mj-cs"/>
              </a:rPr>
              <a:t>Add new tabs</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35327" y="1460852"/>
            <a:ext cx="8261883" cy="5163677"/>
          </a:xfrm>
          <a:prstGeom prst="rect">
            <a:avLst/>
          </a:prstGeom>
        </p:spPr>
      </p:pic>
      <p:sp>
        <p:nvSpPr>
          <p:cNvPr id="2" name="Rectangle 1">
            <a:extLst>
              <a:ext uri="{FF2B5EF4-FFF2-40B4-BE49-F238E27FC236}">
                <a16:creationId xmlns:a16="http://schemas.microsoft.com/office/drawing/2014/main" id="{385B5CDD-1B55-EBE2-94CD-AD34CED9584E}"/>
              </a:ext>
            </a:extLst>
          </p:cNvPr>
          <p:cNvSpPr/>
          <p:nvPr/>
        </p:nvSpPr>
        <p:spPr>
          <a:xfrm>
            <a:off x="3925696" y="2279461"/>
            <a:ext cx="791509" cy="4087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2407036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932688"/>
          </a:xfrm>
        </p:spPr>
        <p:txBody>
          <a:bodyPr vert="horz" lIns="91440" tIns="45720" rIns="91440" bIns="45720" rtlCol="0" anchor="b">
            <a:noAutofit/>
          </a:bodyPr>
          <a:lstStyle/>
          <a:p>
            <a:r>
              <a:rPr lang="en-US" sz="4400" kern="1200" dirty="0">
                <a:solidFill>
                  <a:schemeClr val="tx1"/>
                </a:solidFill>
                <a:latin typeface="+mj-lt"/>
                <a:ea typeface="+mj-ea"/>
                <a:cs typeface="+mj-cs"/>
              </a:rPr>
              <a:t>Rename (or copy or delete) tabs</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51399" y="1460852"/>
            <a:ext cx="9029739" cy="5163677"/>
          </a:xfrm>
          <a:prstGeom prst="rect">
            <a:avLst/>
          </a:prstGeom>
        </p:spPr>
      </p:pic>
      <p:sp>
        <p:nvSpPr>
          <p:cNvPr id="2" name="Rectangle 1">
            <a:extLst>
              <a:ext uri="{FF2B5EF4-FFF2-40B4-BE49-F238E27FC236}">
                <a16:creationId xmlns:a16="http://schemas.microsoft.com/office/drawing/2014/main" id="{385B5CDD-1B55-EBE2-94CD-AD34CED9584E}"/>
              </a:ext>
            </a:extLst>
          </p:cNvPr>
          <p:cNvSpPr/>
          <p:nvPr/>
        </p:nvSpPr>
        <p:spPr>
          <a:xfrm>
            <a:off x="3070163" y="2043993"/>
            <a:ext cx="1678438" cy="12682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2166174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932688"/>
          </a:xfrm>
        </p:spPr>
        <p:txBody>
          <a:bodyPr vert="horz" lIns="91440" tIns="45720" rIns="91440" bIns="45720" rtlCol="0" anchor="b">
            <a:noAutofit/>
          </a:bodyPr>
          <a:lstStyle/>
          <a:p>
            <a:r>
              <a:rPr lang="en-US" dirty="0"/>
              <a:t>Arrange</a:t>
            </a:r>
            <a:r>
              <a:rPr lang="en-US" sz="4400" kern="1200" dirty="0">
                <a:solidFill>
                  <a:schemeClr val="tx1"/>
                </a:solidFill>
                <a:latin typeface="+mj-lt"/>
                <a:ea typeface="+mj-ea"/>
                <a:cs typeface="+mj-cs"/>
              </a:rPr>
              <a:t> tabs</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35327" y="1695287"/>
            <a:ext cx="8261883" cy="4694805"/>
          </a:xfrm>
          <a:prstGeom prst="rect">
            <a:avLst/>
          </a:prstGeom>
        </p:spPr>
      </p:pic>
      <p:sp>
        <p:nvSpPr>
          <p:cNvPr id="2" name="Rectangle 1">
            <a:extLst>
              <a:ext uri="{FF2B5EF4-FFF2-40B4-BE49-F238E27FC236}">
                <a16:creationId xmlns:a16="http://schemas.microsoft.com/office/drawing/2014/main" id="{385B5CDD-1B55-EBE2-94CD-AD34CED9584E}"/>
              </a:ext>
            </a:extLst>
          </p:cNvPr>
          <p:cNvSpPr/>
          <p:nvPr/>
        </p:nvSpPr>
        <p:spPr>
          <a:xfrm>
            <a:off x="4243578" y="2228443"/>
            <a:ext cx="1894283" cy="11387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35374872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932688"/>
          </a:xfrm>
        </p:spPr>
        <p:txBody>
          <a:bodyPr vert="horz" lIns="91440" tIns="45720" rIns="91440" bIns="45720" rtlCol="0" anchor="b">
            <a:noAutofit/>
          </a:bodyPr>
          <a:lstStyle/>
          <a:p>
            <a:r>
              <a:rPr lang="en-US" sz="4400" kern="1200" dirty="0">
                <a:solidFill>
                  <a:schemeClr val="tx1"/>
                </a:solidFill>
                <a:latin typeface="+mj-lt"/>
                <a:ea typeface="+mj-ea"/>
                <a:cs typeface="+mj-cs"/>
              </a:rPr>
              <a:t>Mark data and copy (right-click on the data area)</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35327" y="1920678"/>
            <a:ext cx="8261883" cy="4244026"/>
          </a:xfrm>
          <a:prstGeom prst="rect">
            <a:avLst/>
          </a:prstGeom>
        </p:spPr>
      </p:pic>
      <p:sp>
        <p:nvSpPr>
          <p:cNvPr id="2" name="Rectangle 1">
            <a:extLst>
              <a:ext uri="{FF2B5EF4-FFF2-40B4-BE49-F238E27FC236}">
                <a16:creationId xmlns:a16="http://schemas.microsoft.com/office/drawing/2014/main" id="{385B5CDD-1B55-EBE2-94CD-AD34CED9584E}"/>
              </a:ext>
            </a:extLst>
          </p:cNvPr>
          <p:cNvSpPr/>
          <p:nvPr/>
        </p:nvSpPr>
        <p:spPr>
          <a:xfrm>
            <a:off x="4876800" y="3281060"/>
            <a:ext cx="1219200" cy="8468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2948343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932688"/>
          </a:xfrm>
        </p:spPr>
        <p:txBody>
          <a:bodyPr vert="horz" lIns="91440" tIns="45720" rIns="91440" bIns="45720" rtlCol="0" anchor="b">
            <a:noAutofit/>
          </a:bodyPr>
          <a:lstStyle/>
          <a:p>
            <a:r>
              <a:rPr lang="en-US" sz="4400" kern="1200" dirty="0">
                <a:solidFill>
                  <a:schemeClr val="tx1"/>
                </a:solidFill>
                <a:latin typeface="+mj-lt"/>
                <a:ea typeface="+mj-ea"/>
                <a:cs typeface="+mj-cs"/>
              </a:rPr>
              <a:t>Mark data and copy (copy directly to Excel)</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41273" y="1929547"/>
            <a:ext cx="7849989" cy="4226287"/>
          </a:xfrm>
          <a:prstGeom prst="rect">
            <a:avLst/>
          </a:prstGeom>
        </p:spPr>
      </p:pic>
      <p:sp>
        <p:nvSpPr>
          <p:cNvPr id="2" name="Rectangle 1">
            <a:extLst>
              <a:ext uri="{FF2B5EF4-FFF2-40B4-BE49-F238E27FC236}">
                <a16:creationId xmlns:a16="http://schemas.microsoft.com/office/drawing/2014/main" id="{385B5CDD-1B55-EBE2-94CD-AD34CED9584E}"/>
              </a:ext>
            </a:extLst>
          </p:cNvPr>
          <p:cNvSpPr/>
          <p:nvPr/>
        </p:nvSpPr>
        <p:spPr>
          <a:xfrm>
            <a:off x="2041273" y="2871757"/>
            <a:ext cx="5465516" cy="23969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19962229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932688"/>
          </a:xfrm>
        </p:spPr>
        <p:txBody>
          <a:bodyPr vert="horz" lIns="91440" tIns="45720" rIns="91440" bIns="45720" rtlCol="0" anchor="b">
            <a:noAutofit/>
          </a:bodyPr>
          <a:lstStyle/>
          <a:p>
            <a:r>
              <a:rPr lang="en-US" sz="4400" kern="1200" dirty="0">
                <a:solidFill>
                  <a:schemeClr val="tx1"/>
                </a:solidFill>
                <a:latin typeface="+mj-lt"/>
                <a:ea typeface="+mj-ea"/>
                <a:cs typeface="+mj-cs"/>
              </a:rPr>
              <a:t>Export data (right-click on the data area)</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35327" y="1691505"/>
            <a:ext cx="8261883" cy="4702371"/>
          </a:xfrm>
          <a:prstGeom prst="rect">
            <a:avLst/>
          </a:prstGeom>
        </p:spPr>
      </p:pic>
      <p:sp>
        <p:nvSpPr>
          <p:cNvPr id="2" name="Rectangle 1">
            <a:extLst>
              <a:ext uri="{FF2B5EF4-FFF2-40B4-BE49-F238E27FC236}">
                <a16:creationId xmlns:a16="http://schemas.microsoft.com/office/drawing/2014/main" id="{385B5CDD-1B55-EBE2-94CD-AD34CED9584E}"/>
              </a:ext>
            </a:extLst>
          </p:cNvPr>
          <p:cNvSpPr/>
          <p:nvPr/>
        </p:nvSpPr>
        <p:spPr>
          <a:xfrm>
            <a:off x="5475859" y="3272351"/>
            <a:ext cx="1980622" cy="11583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36516215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6C3D7-17B2-7CC2-C681-2E4658334882}"/>
              </a:ext>
            </a:extLst>
          </p:cNvPr>
          <p:cNvSpPr>
            <a:spLocks noGrp="1"/>
          </p:cNvSpPr>
          <p:nvPr>
            <p:ph type="ctrTitle"/>
          </p:nvPr>
        </p:nvSpPr>
        <p:spPr/>
        <p:txBody>
          <a:bodyPr>
            <a:normAutofit fontScale="90000"/>
          </a:bodyPr>
          <a:lstStyle/>
          <a:p>
            <a:r>
              <a:rPr lang="en-GB" dirty="0"/>
              <a:t>Excited?</a:t>
            </a:r>
            <a:br>
              <a:rPr lang="en-GB" dirty="0"/>
            </a:br>
            <a:br>
              <a:rPr lang="en-GB" dirty="0"/>
            </a:br>
            <a:r>
              <a:rPr lang="en-GB"/>
              <a:t>We are!</a:t>
            </a:r>
            <a:endParaRPr lang="en-DK" dirty="0"/>
          </a:p>
        </p:txBody>
      </p:sp>
      <p:sp>
        <p:nvSpPr>
          <p:cNvPr id="3" name="Subtitle 2">
            <a:extLst>
              <a:ext uri="{FF2B5EF4-FFF2-40B4-BE49-F238E27FC236}">
                <a16:creationId xmlns:a16="http://schemas.microsoft.com/office/drawing/2014/main" id="{DA2492E5-D9E8-B108-F4E9-25ACE861BB23}"/>
              </a:ext>
            </a:extLst>
          </p:cNvPr>
          <p:cNvSpPr>
            <a:spLocks noGrp="1"/>
          </p:cNvSpPr>
          <p:nvPr>
            <p:ph type="subTitle" idx="1"/>
          </p:nvPr>
        </p:nvSpPr>
        <p:spPr/>
        <p:txBody>
          <a:bodyPr/>
          <a:lstStyle/>
          <a:p>
            <a:r>
              <a:rPr lang="en-GB" dirty="0"/>
              <a:t>Coming in public preview</a:t>
            </a:r>
          </a:p>
          <a:p>
            <a:r>
              <a:rPr lang="en-GB" dirty="0"/>
              <a:t>Business Central</a:t>
            </a:r>
          </a:p>
          <a:p>
            <a:r>
              <a:rPr lang="en-GB" dirty="0"/>
              <a:t>2023 release wave 1</a:t>
            </a:r>
            <a:endParaRPr lang="en-DK" dirty="0"/>
          </a:p>
        </p:txBody>
      </p:sp>
    </p:spTree>
    <p:extLst>
      <p:ext uri="{BB962C8B-B14F-4D97-AF65-F5344CB8AC3E}">
        <p14:creationId xmlns:p14="http://schemas.microsoft.com/office/powerpoint/2010/main" val="1932316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BB344-8D76-9250-F8FF-5EF9FE24ADF2}"/>
              </a:ext>
            </a:extLst>
          </p:cNvPr>
          <p:cNvSpPr>
            <a:spLocks noGrp="1"/>
          </p:cNvSpPr>
          <p:nvPr>
            <p:ph type="title"/>
          </p:nvPr>
        </p:nvSpPr>
        <p:spPr/>
        <p:txBody>
          <a:bodyPr/>
          <a:lstStyle/>
          <a:p>
            <a:r>
              <a:rPr lang="en-GB" dirty="0"/>
              <a:t>With </a:t>
            </a:r>
            <a:r>
              <a:rPr lang="en-GB" i="1" dirty="0"/>
              <a:t>Analyse Data on List Pages</a:t>
            </a:r>
            <a:r>
              <a:rPr lang="en-GB" dirty="0"/>
              <a:t>, you can</a:t>
            </a:r>
            <a:endParaRPr lang="en-DK" dirty="0"/>
          </a:p>
        </p:txBody>
      </p:sp>
      <p:sp>
        <p:nvSpPr>
          <p:cNvPr id="7" name="Text Placeholder 6">
            <a:extLst>
              <a:ext uri="{FF2B5EF4-FFF2-40B4-BE49-F238E27FC236}">
                <a16:creationId xmlns:a16="http://schemas.microsoft.com/office/drawing/2014/main" id="{28A6FCC4-AD63-DB3A-75D6-9575554325D7}"/>
              </a:ext>
            </a:extLst>
          </p:cNvPr>
          <p:cNvSpPr>
            <a:spLocks noGrp="1"/>
          </p:cNvSpPr>
          <p:nvPr>
            <p:ph type="body" sz="quarter" idx="10"/>
          </p:nvPr>
        </p:nvSpPr>
        <p:spPr>
          <a:xfrm>
            <a:off x="586390" y="1434370"/>
            <a:ext cx="11018520" cy="5515356"/>
          </a:xfrm>
        </p:spPr>
        <p:txBody>
          <a:bodyPr vert="horz" wrap="square" lIns="0" tIns="0" rIns="0" bIns="0" rtlCol="0" anchor="t">
            <a:spAutoFit/>
          </a:bodyPr>
          <a:lstStyle/>
          <a:p>
            <a:r>
              <a:rPr lang="en-GB" b="1" dirty="0">
                <a:cs typeface="Segoe UI"/>
              </a:rPr>
              <a:t>Quickly extract insights</a:t>
            </a:r>
            <a:r>
              <a:rPr lang="en-GB" dirty="0">
                <a:cs typeface="Segoe UI"/>
              </a:rPr>
              <a:t> from your data directly in Business Central with no need to involve developers.</a:t>
            </a:r>
          </a:p>
          <a:p>
            <a:endParaRPr lang="en-GB" dirty="0">
              <a:cs typeface="Segoe UI"/>
            </a:endParaRPr>
          </a:p>
          <a:p>
            <a:r>
              <a:rPr lang="en-GB" b="1" dirty="0">
                <a:cs typeface="Segoe UI"/>
              </a:rPr>
              <a:t>Design data your way</a:t>
            </a:r>
            <a:r>
              <a:rPr lang="en-GB" dirty="0">
                <a:cs typeface="Segoe UI"/>
              </a:rPr>
              <a:t>: For each analysis, </a:t>
            </a:r>
          </a:p>
          <a:p>
            <a:pPr marL="457200" indent="-457200">
              <a:buFont typeface="Arial" panose="020B0604020202020204" pitchFamily="34" charset="0"/>
              <a:buChar char="•"/>
            </a:pPr>
            <a:r>
              <a:rPr lang="en-GB" dirty="0"/>
              <a:t>Pick columns, reorder them, freeze left/right</a:t>
            </a:r>
          </a:p>
          <a:p>
            <a:pPr marL="457200" indent="-457200">
              <a:buFont typeface="Arial" panose="020B0604020202020204" pitchFamily="34" charset="0"/>
              <a:buChar char="•"/>
            </a:pPr>
            <a:r>
              <a:rPr lang="en-GB" dirty="0"/>
              <a:t>Set additional data filters</a:t>
            </a:r>
          </a:p>
          <a:p>
            <a:pPr marL="457200" indent="-457200">
              <a:buFont typeface="Arial" panose="020B0604020202020204" pitchFamily="34" charset="0"/>
              <a:buChar char="•"/>
            </a:pPr>
            <a:r>
              <a:rPr lang="en-GB" dirty="0"/>
              <a:t>Group and pivot</a:t>
            </a:r>
          </a:p>
          <a:p>
            <a:pPr marL="457200" indent="-457200">
              <a:buFont typeface="Arial" panose="020B0604020202020204" pitchFamily="34" charset="0"/>
              <a:buChar char="•"/>
            </a:pPr>
            <a:r>
              <a:rPr lang="en-GB" dirty="0"/>
              <a:t>Mark cells and do some quick fact checking </a:t>
            </a:r>
          </a:p>
          <a:p>
            <a:pPr marL="457200" indent="-457200">
              <a:buFont typeface="Arial" panose="020B0604020202020204" pitchFamily="34" charset="0"/>
              <a:buChar char="•"/>
            </a:pPr>
            <a:r>
              <a:rPr lang="en-GB" dirty="0"/>
              <a:t>Copy some/all data, import to Excel/PowerPoint/…</a:t>
            </a:r>
          </a:p>
          <a:p>
            <a:endParaRPr lang="en-GB" b="1" dirty="0">
              <a:cs typeface="Segoe UI"/>
            </a:endParaRPr>
          </a:p>
          <a:p>
            <a:r>
              <a:rPr lang="en-GB" b="1" dirty="0">
                <a:cs typeface="Segoe UI"/>
              </a:rPr>
              <a:t>Save your analysis</a:t>
            </a:r>
            <a:r>
              <a:rPr lang="en-GB" dirty="0">
                <a:cs typeface="Segoe UI"/>
              </a:rPr>
              <a:t> for repetitive use. </a:t>
            </a:r>
            <a:endParaRPr lang="en-US" dirty="0"/>
          </a:p>
        </p:txBody>
      </p:sp>
    </p:spTree>
    <p:extLst>
      <p:ext uri="{BB962C8B-B14F-4D97-AF65-F5344CB8AC3E}">
        <p14:creationId xmlns:p14="http://schemas.microsoft.com/office/powerpoint/2010/main" val="69028868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0D1E4-590E-C425-F67C-EF92101408ED}"/>
              </a:ext>
            </a:extLst>
          </p:cNvPr>
          <p:cNvSpPr>
            <a:spLocks noGrp="1"/>
          </p:cNvSpPr>
          <p:nvPr>
            <p:ph type="title"/>
          </p:nvPr>
        </p:nvSpPr>
        <p:spPr>
          <a:xfrm>
            <a:off x="0" y="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Enable under Feature Management</a:t>
            </a:r>
          </a:p>
        </p:txBody>
      </p:sp>
      <p:grpSp>
        <p:nvGrpSpPr>
          <p:cNvPr id="8" name="Group 7">
            <a:extLst>
              <a:ext uri="{FF2B5EF4-FFF2-40B4-BE49-F238E27FC236}">
                <a16:creationId xmlns:a16="http://schemas.microsoft.com/office/drawing/2014/main" id="{FC746C0A-E309-7F2D-F29B-1711A1D3CA5A}"/>
              </a:ext>
            </a:extLst>
          </p:cNvPr>
          <p:cNvGrpSpPr/>
          <p:nvPr/>
        </p:nvGrpSpPr>
        <p:grpSpPr>
          <a:xfrm>
            <a:off x="1084277" y="1102455"/>
            <a:ext cx="9935653" cy="5663320"/>
            <a:chOff x="880205" y="1102455"/>
            <a:chExt cx="9935653" cy="5663320"/>
          </a:xfrm>
        </p:grpSpPr>
        <p:pic>
          <p:nvPicPr>
            <p:cNvPr id="5" name="Picture 4" descr="Graphical user interface, application&#10;&#10;Description automatically generated">
              <a:extLst>
                <a:ext uri="{FF2B5EF4-FFF2-40B4-BE49-F238E27FC236}">
                  <a16:creationId xmlns:a16="http://schemas.microsoft.com/office/drawing/2014/main" id="{62376667-F192-AA51-8BD5-C65178DCF5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205" y="1102455"/>
              <a:ext cx="9935653" cy="5663320"/>
            </a:xfrm>
            <a:prstGeom prst="rect">
              <a:avLst/>
            </a:prstGeom>
          </p:spPr>
        </p:pic>
        <p:sp>
          <p:nvSpPr>
            <p:cNvPr id="6" name="Rectangle 5">
              <a:extLst>
                <a:ext uri="{FF2B5EF4-FFF2-40B4-BE49-F238E27FC236}">
                  <a16:creationId xmlns:a16="http://schemas.microsoft.com/office/drawing/2014/main" id="{33488870-92F2-F27D-9F62-6C3C2FD7314E}"/>
                </a:ext>
              </a:extLst>
            </p:cNvPr>
            <p:cNvSpPr/>
            <p:nvPr/>
          </p:nvSpPr>
          <p:spPr>
            <a:xfrm>
              <a:off x="1455976" y="2569493"/>
              <a:ext cx="8041226" cy="1547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7" name="Rectangle 6">
              <a:extLst>
                <a:ext uri="{FF2B5EF4-FFF2-40B4-BE49-F238E27FC236}">
                  <a16:creationId xmlns:a16="http://schemas.microsoft.com/office/drawing/2014/main" id="{360ADA2C-2B51-6144-EDA1-6EE25EF26FD7}"/>
                </a:ext>
              </a:extLst>
            </p:cNvPr>
            <p:cNvSpPr/>
            <p:nvPr/>
          </p:nvSpPr>
          <p:spPr>
            <a:xfrm>
              <a:off x="1455976" y="1509234"/>
              <a:ext cx="918324" cy="1547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grpSp>
    </p:spTree>
    <p:extLst>
      <p:ext uri="{BB962C8B-B14F-4D97-AF65-F5344CB8AC3E}">
        <p14:creationId xmlns:p14="http://schemas.microsoft.com/office/powerpoint/2010/main" val="2451144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0" y="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Go to Analysis Mode on a list page</a:t>
            </a: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1123705" y="1123041"/>
            <a:ext cx="9944589" cy="5643558"/>
          </a:xfrm>
          <a:prstGeom prst="rect">
            <a:avLst/>
          </a:prstGeom>
        </p:spPr>
      </p:pic>
      <p:sp>
        <p:nvSpPr>
          <p:cNvPr id="2" name="Rectangle 1">
            <a:extLst>
              <a:ext uri="{FF2B5EF4-FFF2-40B4-BE49-F238E27FC236}">
                <a16:creationId xmlns:a16="http://schemas.microsoft.com/office/drawing/2014/main" id="{B987C78C-5471-8619-FDC0-E4F88858A14F}"/>
              </a:ext>
            </a:extLst>
          </p:cNvPr>
          <p:cNvSpPr/>
          <p:nvPr/>
        </p:nvSpPr>
        <p:spPr>
          <a:xfrm>
            <a:off x="1708679" y="1777091"/>
            <a:ext cx="689168" cy="1969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2998501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932688"/>
          </a:xfrm>
        </p:spPr>
        <p:txBody>
          <a:bodyPr vert="horz" lIns="91440" tIns="45720" rIns="91440" bIns="45720" rtlCol="0" anchor="b">
            <a:noAutofit/>
          </a:bodyPr>
          <a:lstStyle/>
          <a:p>
            <a:r>
              <a:rPr lang="en-US" kern="1200" dirty="0">
                <a:solidFill>
                  <a:schemeClr val="tx1"/>
                </a:solidFill>
                <a:latin typeface="+mj-lt"/>
                <a:ea typeface="+mj-ea"/>
                <a:cs typeface="+mj-cs"/>
              </a:rPr>
              <a:t>Opens the list with additional analysis capabilities</a:t>
            </a: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40264" y="1291149"/>
            <a:ext cx="9628464" cy="5503087"/>
          </a:xfrm>
          <a:prstGeom prst="rect">
            <a:avLst/>
          </a:prstGeom>
        </p:spPr>
      </p:pic>
    </p:spTree>
    <p:extLst>
      <p:ext uri="{BB962C8B-B14F-4D97-AF65-F5344CB8AC3E}">
        <p14:creationId xmlns:p14="http://schemas.microsoft.com/office/powerpoint/2010/main" val="1932365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0" y="0"/>
            <a:ext cx="12083423" cy="932688"/>
          </a:xfrm>
        </p:spPr>
        <p:txBody>
          <a:bodyPr vert="horz" lIns="91440" tIns="45720" rIns="91440" bIns="45720" rtlCol="0" anchor="b">
            <a:noAutofit/>
          </a:bodyPr>
          <a:lstStyle/>
          <a:p>
            <a:r>
              <a:rPr lang="en-US" kern="1200" dirty="0">
                <a:solidFill>
                  <a:schemeClr val="tx1"/>
                </a:solidFill>
                <a:latin typeface="+mj-lt"/>
                <a:ea typeface="+mj-ea"/>
                <a:cs typeface="+mj-cs"/>
              </a:rPr>
              <a:t>Page Areas in Analysis mode</a:t>
            </a:r>
          </a:p>
        </p:txBody>
      </p:sp>
      <p:grpSp>
        <p:nvGrpSpPr>
          <p:cNvPr id="10" name="Group 9">
            <a:extLst>
              <a:ext uri="{FF2B5EF4-FFF2-40B4-BE49-F238E27FC236}">
                <a16:creationId xmlns:a16="http://schemas.microsoft.com/office/drawing/2014/main" id="{F377A01C-139E-9474-6E34-13AF3DC7967F}"/>
              </a:ext>
            </a:extLst>
          </p:cNvPr>
          <p:cNvGrpSpPr/>
          <p:nvPr/>
        </p:nvGrpSpPr>
        <p:grpSpPr>
          <a:xfrm>
            <a:off x="1141291" y="1334943"/>
            <a:ext cx="9690228" cy="5407285"/>
            <a:chOff x="980388" y="1491922"/>
            <a:chExt cx="8898903" cy="5086111"/>
          </a:xfrm>
        </p:grpSpPr>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0388" y="1491922"/>
              <a:ext cx="8898903" cy="5086111"/>
            </a:xfrm>
            <a:prstGeom prst="rect">
              <a:avLst/>
            </a:prstGeom>
            <a:solidFill>
              <a:schemeClr val="bg2">
                <a:alpha val="55000"/>
              </a:schemeClr>
            </a:solidFill>
            <a:ln w="9525">
              <a:noFill/>
            </a:ln>
          </p:spPr>
        </p:pic>
        <p:sp>
          <p:nvSpPr>
            <p:cNvPr id="2" name="Rectangle 1">
              <a:extLst>
                <a:ext uri="{FF2B5EF4-FFF2-40B4-BE49-F238E27FC236}">
                  <a16:creationId xmlns:a16="http://schemas.microsoft.com/office/drawing/2014/main" id="{80FDB64A-DF9E-05FF-9B0C-290DE190F566}"/>
                </a:ext>
              </a:extLst>
            </p:cNvPr>
            <p:cNvSpPr/>
            <p:nvPr/>
          </p:nvSpPr>
          <p:spPr>
            <a:xfrm>
              <a:off x="1510029" y="2276189"/>
              <a:ext cx="7602141" cy="4159931"/>
            </a:xfrm>
            <a:prstGeom prst="rect">
              <a:avLst/>
            </a:prstGeom>
            <a:solidFill>
              <a:schemeClr val="bg2">
                <a:alpha val="5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Rectangle 2">
              <a:extLst>
                <a:ext uri="{FF2B5EF4-FFF2-40B4-BE49-F238E27FC236}">
                  <a16:creationId xmlns:a16="http://schemas.microsoft.com/office/drawing/2014/main" id="{996B928A-A5E0-11F0-9DB0-37231E27A792}"/>
                </a:ext>
              </a:extLst>
            </p:cNvPr>
            <p:cNvSpPr/>
            <p:nvPr/>
          </p:nvSpPr>
          <p:spPr>
            <a:xfrm>
              <a:off x="9159698" y="2077235"/>
              <a:ext cx="196223" cy="4358885"/>
            </a:xfrm>
            <a:prstGeom prst="rect">
              <a:avLst/>
            </a:prstGeom>
            <a:solidFill>
              <a:schemeClr val="bg2">
                <a:alpha val="5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 name="Rectangle 4">
              <a:extLst>
                <a:ext uri="{FF2B5EF4-FFF2-40B4-BE49-F238E27FC236}">
                  <a16:creationId xmlns:a16="http://schemas.microsoft.com/office/drawing/2014/main" id="{BCE46DC9-D583-C529-218B-2ECF8B4F6D16}"/>
                </a:ext>
              </a:extLst>
            </p:cNvPr>
            <p:cNvSpPr/>
            <p:nvPr/>
          </p:nvSpPr>
          <p:spPr>
            <a:xfrm>
              <a:off x="2613693" y="2077236"/>
              <a:ext cx="4175629" cy="198953"/>
            </a:xfrm>
            <a:prstGeom prst="rect">
              <a:avLst/>
            </a:prstGeom>
            <a:solidFill>
              <a:schemeClr val="bg2">
                <a:alpha val="5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7" name="TextBox 6">
              <a:extLst>
                <a:ext uri="{FF2B5EF4-FFF2-40B4-BE49-F238E27FC236}">
                  <a16:creationId xmlns:a16="http://schemas.microsoft.com/office/drawing/2014/main" id="{BC965CA4-6A93-9099-05A9-8963085DD472}"/>
                </a:ext>
              </a:extLst>
            </p:cNvPr>
            <p:cNvSpPr txBox="1"/>
            <p:nvPr/>
          </p:nvSpPr>
          <p:spPr>
            <a:xfrm>
              <a:off x="5737566" y="1975251"/>
              <a:ext cx="3100327" cy="369332"/>
            </a:xfrm>
            <a:prstGeom prst="rect">
              <a:avLst/>
            </a:prstGeom>
            <a:noFill/>
          </p:spPr>
          <p:txBody>
            <a:bodyPr wrap="square" rtlCol="0">
              <a:spAutoFit/>
            </a:bodyPr>
            <a:lstStyle/>
            <a:p>
              <a:r>
                <a:rPr lang="en-GB" dirty="0">
                  <a:solidFill>
                    <a:srgbClr val="FF0000"/>
                  </a:solidFill>
                </a:rPr>
                <a:t>Tabs pane</a:t>
              </a:r>
              <a:endParaRPr lang="en-DK" dirty="0">
                <a:solidFill>
                  <a:srgbClr val="FF0000"/>
                </a:solidFill>
              </a:endParaRPr>
            </a:p>
          </p:txBody>
        </p:sp>
        <p:sp>
          <p:nvSpPr>
            <p:cNvPr id="8" name="TextBox 7">
              <a:extLst>
                <a:ext uri="{FF2B5EF4-FFF2-40B4-BE49-F238E27FC236}">
                  <a16:creationId xmlns:a16="http://schemas.microsoft.com/office/drawing/2014/main" id="{601D371B-7786-6DCE-5A6E-0666843E0552}"/>
                </a:ext>
              </a:extLst>
            </p:cNvPr>
            <p:cNvSpPr txBox="1"/>
            <p:nvPr/>
          </p:nvSpPr>
          <p:spPr>
            <a:xfrm rot="5400000">
              <a:off x="7922083" y="3340749"/>
              <a:ext cx="3100327" cy="369332"/>
            </a:xfrm>
            <a:prstGeom prst="rect">
              <a:avLst/>
            </a:prstGeom>
            <a:noFill/>
          </p:spPr>
          <p:txBody>
            <a:bodyPr wrap="square" rtlCol="0">
              <a:spAutoFit/>
            </a:bodyPr>
            <a:lstStyle/>
            <a:p>
              <a:r>
                <a:rPr lang="en-GB" dirty="0">
                  <a:solidFill>
                    <a:srgbClr val="FF0000"/>
                  </a:solidFill>
                </a:rPr>
                <a:t>Field modifier area</a:t>
              </a:r>
              <a:endParaRPr lang="en-DK" dirty="0">
                <a:solidFill>
                  <a:srgbClr val="FF0000"/>
                </a:solidFill>
              </a:endParaRPr>
            </a:p>
          </p:txBody>
        </p:sp>
        <p:sp>
          <p:nvSpPr>
            <p:cNvPr id="9" name="TextBox 8">
              <a:extLst>
                <a:ext uri="{FF2B5EF4-FFF2-40B4-BE49-F238E27FC236}">
                  <a16:creationId xmlns:a16="http://schemas.microsoft.com/office/drawing/2014/main" id="{E195640E-D89B-69D6-C343-768243C9C677}"/>
                </a:ext>
              </a:extLst>
            </p:cNvPr>
            <p:cNvSpPr txBox="1"/>
            <p:nvPr/>
          </p:nvSpPr>
          <p:spPr>
            <a:xfrm>
              <a:off x="4701507" y="4144086"/>
              <a:ext cx="3100327" cy="369332"/>
            </a:xfrm>
            <a:prstGeom prst="rect">
              <a:avLst/>
            </a:prstGeom>
            <a:noFill/>
          </p:spPr>
          <p:txBody>
            <a:bodyPr wrap="square" rtlCol="0">
              <a:spAutoFit/>
            </a:bodyPr>
            <a:lstStyle/>
            <a:p>
              <a:r>
                <a:rPr lang="en-GB" dirty="0">
                  <a:solidFill>
                    <a:srgbClr val="FF0000"/>
                  </a:solidFill>
                </a:rPr>
                <a:t>Data area</a:t>
              </a:r>
              <a:endParaRPr lang="en-DK" dirty="0">
                <a:solidFill>
                  <a:srgbClr val="FF0000"/>
                </a:solidFill>
              </a:endParaRPr>
            </a:p>
          </p:txBody>
        </p:sp>
      </p:grpSp>
    </p:spTree>
    <p:extLst>
      <p:ext uri="{BB962C8B-B14F-4D97-AF65-F5344CB8AC3E}">
        <p14:creationId xmlns:p14="http://schemas.microsoft.com/office/powerpoint/2010/main" val="600297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932688"/>
          </a:xfrm>
        </p:spPr>
        <p:txBody>
          <a:bodyPr vert="horz" lIns="91440" tIns="45720" rIns="91440" bIns="45720" rtlCol="0" anchor="b">
            <a:noAutofit/>
          </a:bodyPr>
          <a:lstStyle/>
          <a:p>
            <a:r>
              <a:rPr lang="en-US" sz="4400" kern="1200" dirty="0">
                <a:solidFill>
                  <a:schemeClr val="tx1"/>
                </a:solidFill>
                <a:latin typeface="+mj-lt"/>
                <a:ea typeface="+mj-ea"/>
                <a:cs typeface="+mj-cs"/>
              </a:rPr>
              <a:t>Row count always shown on the bottom of the page</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40264" y="1291149"/>
            <a:ext cx="9628463" cy="5503087"/>
          </a:xfrm>
          <a:prstGeom prst="rect">
            <a:avLst/>
          </a:prstGeom>
        </p:spPr>
      </p:pic>
      <p:sp>
        <p:nvSpPr>
          <p:cNvPr id="3" name="Rectangle 2">
            <a:extLst>
              <a:ext uri="{FF2B5EF4-FFF2-40B4-BE49-F238E27FC236}">
                <a16:creationId xmlns:a16="http://schemas.microsoft.com/office/drawing/2014/main" id="{5EB8B182-4DBF-3267-61B8-F2053339D5D0}"/>
              </a:ext>
            </a:extLst>
          </p:cNvPr>
          <p:cNvSpPr/>
          <p:nvPr/>
        </p:nvSpPr>
        <p:spPr>
          <a:xfrm>
            <a:off x="1787167" y="6451127"/>
            <a:ext cx="4707820" cy="1929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2630913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932688"/>
          </a:xfrm>
        </p:spPr>
        <p:txBody>
          <a:bodyPr vert="horz" lIns="91440" tIns="45720" rIns="91440" bIns="45720" rtlCol="0" anchor="b">
            <a:noAutofit/>
          </a:bodyPr>
          <a:lstStyle/>
          <a:p>
            <a:r>
              <a:rPr lang="en-US" sz="4400" kern="1200" dirty="0">
                <a:solidFill>
                  <a:schemeClr val="tx1"/>
                </a:solidFill>
                <a:latin typeface="+mj-lt"/>
                <a:ea typeface="+mj-ea"/>
                <a:cs typeface="+mj-cs"/>
              </a:rPr>
              <a:t>Mark cells for easy statistics</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40264" y="1306602"/>
            <a:ext cx="9628464" cy="5472181"/>
          </a:xfrm>
          <a:prstGeom prst="rect">
            <a:avLst/>
          </a:prstGeom>
        </p:spPr>
      </p:pic>
      <p:sp>
        <p:nvSpPr>
          <p:cNvPr id="2" name="Rectangle 1">
            <a:extLst>
              <a:ext uri="{FF2B5EF4-FFF2-40B4-BE49-F238E27FC236}">
                <a16:creationId xmlns:a16="http://schemas.microsoft.com/office/drawing/2014/main" id="{82551A5C-48C3-C260-7381-C61FA66CD127}"/>
              </a:ext>
            </a:extLst>
          </p:cNvPr>
          <p:cNvSpPr/>
          <p:nvPr/>
        </p:nvSpPr>
        <p:spPr>
          <a:xfrm>
            <a:off x="6056984" y="2860243"/>
            <a:ext cx="1007049" cy="26911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Rectangle 2">
            <a:extLst>
              <a:ext uri="{FF2B5EF4-FFF2-40B4-BE49-F238E27FC236}">
                <a16:creationId xmlns:a16="http://schemas.microsoft.com/office/drawing/2014/main" id="{5EB8B182-4DBF-3267-61B8-F2053339D5D0}"/>
              </a:ext>
            </a:extLst>
          </p:cNvPr>
          <p:cNvSpPr/>
          <p:nvPr/>
        </p:nvSpPr>
        <p:spPr>
          <a:xfrm>
            <a:off x="7528657" y="6447204"/>
            <a:ext cx="2588609" cy="1851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25703217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3" id="{A27CBA14-79C9-4147-B54D-D1CDFA6A7ECC}" vid="{FA88690D-C47D-D141-9748-5076AC231E5D}"/>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479</TotalTime>
  <Words>282</Words>
  <Application>Microsoft Office PowerPoint</Application>
  <PresentationFormat>Widescreen</PresentationFormat>
  <Paragraphs>47</Paragraphs>
  <Slides>26</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26</vt:i4>
      </vt:variant>
    </vt:vector>
  </HeadingPairs>
  <TitlesOfParts>
    <vt:vector size="35" baseType="lpstr">
      <vt:lpstr>Arial</vt:lpstr>
      <vt:lpstr>Calibri</vt:lpstr>
      <vt:lpstr>Calibri Light</vt:lpstr>
      <vt:lpstr>Consolas</vt:lpstr>
      <vt:lpstr>Segoe UI</vt:lpstr>
      <vt:lpstr>Segoe UI Semibold</vt:lpstr>
      <vt:lpstr>Wingdings</vt:lpstr>
      <vt:lpstr>Office Theme</vt:lpstr>
      <vt:lpstr>Microsoft D365 template</vt:lpstr>
      <vt:lpstr>Analyze Data on List Pages</vt:lpstr>
      <vt:lpstr>Analyse Data on List Pages is…</vt:lpstr>
      <vt:lpstr>With Analyse Data on List Pages, you can</vt:lpstr>
      <vt:lpstr>Enable under Feature Management</vt:lpstr>
      <vt:lpstr>Go to Analysis Mode on a list page</vt:lpstr>
      <vt:lpstr>Opens the list with additional analysis capabilities</vt:lpstr>
      <vt:lpstr>Page Areas in Analysis mode</vt:lpstr>
      <vt:lpstr>Row count always shown on the bottom of the page</vt:lpstr>
      <vt:lpstr>Mark cells for easy statistics</vt:lpstr>
      <vt:lpstr>Choose which columns to show</vt:lpstr>
      <vt:lpstr>Clear all columns</vt:lpstr>
      <vt:lpstr>Group data by Row Groups</vt:lpstr>
      <vt:lpstr>All date fields has a Year-Quarter-Month hierarchy</vt:lpstr>
      <vt:lpstr>Pivot data by Row Groups</vt:lpstr>
      <vt:lpstr>Pivot data by Row Groups and Column Labels</vt:lpstr>
      <vt:lpstr>Set additional filters (local to the active tab)</vt:lpstr>
      <vt:lpstr>Drag and drop columns</vt:lpstr>
      <vt:lpstr>Pin columns (to left or right)</vt:lpstr>
      <vt:lpstr>Peek to details or open card</vt:lpstr>
      <vt:lpstr>Add new tabs</vt:lpstr>
      <vt:lpstr>Rename (or copy or delete) tabs</vt:lpstr>
      <vt:lpstr>Arrange tabs</vt:lpstr>
      <vt:lpstr>Mark data and copy (right-click on the data area)</vt:lpstr>
      <vt:lpstr>Mark data and copy (copy directly to Excel)</vt:lpstr>
      <vt:lpstr>Export data (right-click on the data area)</vt:lpstr>
      <vt:lpstr>Excited?  We are!</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mode on list pages</dc:title>
  <dc:creator>Kennie Pontoppidan</dc:creator>
  <cp:lastModifiedBy>Kennie Pontoppidan</cp:lastModifiedBy>
  <cp:revision>5</cp:revision>
  <dcterms:created xsi:type="dcterms:W3CDTF">2022-12-21T14:06:56Z</dcterms:created>
  <dcterms:modified xsi:type="dcterms:W3CDTF">2023-03-07T16:50:22Z</dcterms:modified>
</cp:coreProperties>
</file>